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7"/>
  </p:notesMasterIdLst>
  <p:sldIdLst>
    <p:sldId id="330" r:id="rId2"/>
    <p:sldId id="348" r:id="rId3"/>
    <p:sldId id="289" r:id="rId4"/>
    <p:sldId id="290" r:id="rId5"/>
    <p:sldId id="291" r:id="rId6"/>
    <p:sldId id="298" r:id="rId7"/>
    <p:sldId id="300" r:id="rId8"/>
    <p:sldId id="292" r:id="rId9"/>
    <p:sldId id="293" r:id="rId10"/>
    <p:sldId id="294" r:id="rId11"/>
    <p:sldId id="296" r:id="rId12"/>
    <p:sldId id="295" r:id="rId13"/>
    <p:sldId id="301" r:id="rId14"/>
    <p:sldId id="302" r:id="rId15"/>
    <p:sldId id="304" r:id="rId16"/>
    <p:sldId id="306" r:id="rId17"/>
    <p:sldId id="307" r:id="rId18"/>
    <p:sldId id="308" r:id="rId19"/>
    <p:sldId id="309" r:id="rId20"/>
    <p:sldId id="315" r:id="rId21"/>
    <p:sldId id="311" r:id="rId22"/>
    <p:sldId id="312" r:id="rId23"/>
    <p:sldId id="313" r:id="rId24"/>
    <p:sldId id="314" r:id="rId25"/>
    <p:sldId id="317" r:id="rId26"/>
    <p:sldId id="310" r:id="rId27"/>
    <p:sldId id="316" r:id="rId28"/>
    <p:sldId id="331" r:id="rId29"/>
    <p:sldId id="332" r:id="rId30"/>
    <p:sldId id="333" r:id="rId31"/>
    <p:sldId id="347" r:id="rId32"/>
    <p:sldId id="334" r:id="rId33"/>
    <p:sldId id="335" r:id="rId34"/>
    <p:sldId id="336" r:id="rId35"/>
    <p:sldId id="337" r:id="rId36"/>
    <p:sldId id="338" r:id="rId37"/>
    <p:sldId id="340" r:id="rId38"/>
    <p:sldId id="341" r:id="rId39"/>
    <p:sldId id="342" r:id="rId40"/>
    <p:sldId id="343" r:id="rId41"/>
    <p:sldId id="344" r:id="rId42"/>
    <p:sldId id="346" r:id="rId43"/>
    <p:sldId id="339" r:id="rId44"/>
    <p:sldId id="345" r:id="rId45"/>
    <p:sldId id="350" r:id="rId46"/>
  </p:sldIdLst>
  <p:sldSz cx="24382413" cy="1371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1919"/>
    <a:srgbClr val="203864"/>
    <a:srgbClr val="82191B"/>
    <a:srgbClr val="000000"/>
    <a:srgbClr val="9E2023"/>
    <a:srgbClr val="9C28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2A101A-2441-EF43-9D3B-844A7110E66B}" v="1" dt="2025-08-31T07:12:33.1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260" autoAdjust="0"/>
    <p:restoredTop sz="96018"/>
  </p:normalViewPr>
  <p:slideViewPr>
    <p:cSldViewPr snapToGrid="0">
      <p:cViewPr varScale="1">
        <p:scale>
          <a:sx n="37" d="100"/>
          <a:sy n="37" d="100"/>
        </p:scale>
        <p:origin x="132" y="24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-129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łgorzata wojciechowska" userId="50c56a398d500b01" providerId="LiveId" clId="{A97811BF-917E-8242-A2D3-6419603C34B2}"/>
    <pc:docChg chg="undo redo custSel addSld delSld modSld sldOrd">
      <pc:chgData name="małgorzata wojciechowska" userId="50c56a398d500b01" providerId="LiveId" clId="{A97811BF-917E-8242-A2D3-6419603C34B2}" dt="2025-07-09T07:03:12.686" v="3229" actId="20577"/>
      <pc:docMkLst>
        <pc:docMk/>
      </pc:docMkLst>
      <pc:sldChg chg="modSp mod">
        <pc:chgData name="małgorzata wojciechowska" userId="50c56a398d500b01" providerId="LiveId" clId="{A97811BF-917E-8242-A2D3-6419603C34B2}" dt="2025-06-29T15:45:34.545" v="2" actId="255"/>
        <pc:sldMkLst>
          <pc:docMk/>
          <pc:sldMk cId="800295082" sldId="259"/>
        </pc:sldMkLst>
      </pc:sldChg>
      <pc:sldChg chg="modSp mod">
        <pc:chgData name="małgorzata wojciechowska" userId="50c56a398d500b01" providerId="LiveId" clId="{A97811BF-917E-8242-A2D3-6419603C34B2}" dt="2025-06-29T16:21:23.994" v="22" actId="12"/>
        <pc:sldMkLst>
          <pc:docMk/>
          <pc:sldMk cId="1965893842" sldId="261"/>
        </pc:sldMkLst>
      </pc:sldChg>
      <pc:sldChg chg="modSp mod">
        <pc:chgData name="małgorzata wojciechowska" userId="50c56a398d500b01" providerId="LiveId" clId="{A97811BF-917E-8242-A2D3-6419603C34B2}" dt="2025-06-29T16:57:58.554" v="389" actId="20577"/>
        <pc:sldMkLst>
          <pc:docMk/>
          <pc:sldMk cId="2201867998" sldId="289"/>
        </pc:sldMkLst>
      </pc:sldChg>
      <pc:sldChg chg="modSp mod">
        <pc:chgData name="małgorzata wojciechowska" userId="50c56a398d500b01" providerId="LiveId" clId="{A97811BF-917E-8242-A2D3-6419603C34B2}" dt="2025-06-29T16:21:37.877" v="24" actId="12"/>
        <pc:sldMkLst>
          <pc:docMk/>
          <pc:sldMk cId="2701740163" sldId="290"/>
        </pc:sldMkLst>
      </pc:sldChg>
      <pc:sldChg chg="modSp mod ord">
        <pc:chgData name="małgorzata wojciechowska" userId="50c56a398d500b01" providerId="LiveId" clId="{A97811BF-917E-8242-A2D3-6419603C34B2}" dt="2025-06-29T16:53:18.556" v="359" actId="20578"/>
        <pc:sldMkLst>
          <pc:docMk/>
          <pc:sldMk cId="143693234" sldId="291"/>
        </pc:sldMkLst>
      </pc:sldChg>
      <pc:sldChg chg="modSp mod">
        <pc:chgData name="małgorzata wojciechowska" userId="50c56a398d500b01" providerId="LiveId" clId="{A97811BF-917E-8242-A2D3-6419603C34B2}" dt="2025-06-29T16:51:29.204" v="320" actId="20577"/>
        <pc:sldMkLst>
          <pc:docMk/>
          <pc:sldMk cId="2433435703" sldId="292"/>
        </pc:sldMkLst>
      </pc:sldChg>
      <pc:sldChg chg="modSp mod">
        <pc:chgData name="małgorzata wojciechowska" userId="50c56a398d500b01" providerId="LiveId" clId="{A97811BF-917E-8242-A2D3-6419603C34B2}" dt="2025-06-29T17:00:11.021" v="443" actId="20577"/>
        <pc:sldMkLst>
          <pc:docMk/>
          <pc:sldMk cId="2570333990" sldId="293"/>
        </pc:sldMkLst>
      </pc:sldChg>
      <pc:sldChg chg="modSp mod">
        <pc:chgData name="małgorzata wojciechowska" userId="50c56a398d500b01" providerId="LiveId" clId="{A97811BF-917E-8242-A2D3-6419603C34B2}" dt="2025-06-29T16:34:52.532" v="33" actId="12"/>
        <pc:sldMkLst>
          <pc:docMk/>
          <pc:sldMk cId="3615349390" sldId="294"/>
        </pc:sldMkLst>
      </pc:sldChg>
      <pc:sldChg chg="modSp mod">
        <pc:chgData name="małgorzata wojciechowska" userId="50c56a398d500b01" providerId="LiveId" clId="{A97811BF-917E-8242-A2D3-6419603C34B2}" dt="2025-06-29T16:35:16.330" v="34" actId="12"/>
        <pc:sldMkLst>
          <pc:docMk/>
          <pc:sldMk cId="1911079452" sldId="295"/>
        </pc:sldMkLst>
      </pc:sldChg>
      <pc:sldChg chg="modSp mod">
        <pc:chgData name="małgorzata wojciechowska" userId="50c56a398d500b01" providerId="LiveId" clId="{A97811BF-917E-8242-A2D3-6419603C34B2}" dt="2025-06-29T16:37:57.622" v="83" actId="20577"/>
        <pc:sldMkLst>
          <pc:docMk/>
          <pc:sldMk cId="416237043" sldId="296"/>
        </pc:sldMkLst>
      </pc:sldChg>
      <pc:sldChg chg="modSp mod">
        <pc:chgData name="małgorzata wojciechowska" userId="50c56a398d500b01" providerId="LiveId" clId="{A97811BF-917E-8242-A2D3-6419603C34B2}" dt="2025-06-29T16:36:32.109" v="44" actId="13926"/>
        <pc:sldMkLst>
          <pc:docMk/>
          <pc:sldMk cId="2176025106" sldId="297"/>
        </pc:sldMkLst>
      </pc:sldChg>
      <pc:sldChg chg="modSp add mod ord">
        <pc:chgData name="małgorzata wojciechowska" userId="50c56a398d500b01" providerId="LiveId" clId="{A97811BF-917E-8242-A2D3-6419603C34B2}" dt="2025-06-29T16:58:50.020" v="428" actId="20577"/>
        <pc:sldMkLst>
          <pc:docMk/>
          <pc:sldMk cId="3838937734" sldId="298"/>
        </pc:sldMkLst>
      </pc:sldChg>
      <pc:sldChg chg="add del">
        <pc:chgData name="małgorzata wojciechowska" userId="50c56a398d500b01" providerId="LiveId" clId="{A97811BF-917E-8242-A2D3-6419603C34B2}" dt="2025-06-29T16:51:46.015" v="321" actId="2696"/>
        <pc:sldMkLst>
          <pc:docMk/>
          <pc:sldMk cId="311090606" sldId="299"/>
        </pc:sldMkLst>
      </pc:sldChg>
      <pc:sldChg chg="modSp add mod">
        <pc:chgData name="małgorzata wojciechowska" userId="50c56a398d500b01" providerId="LiveId" clId="{A97811BF-917E-8242-A2D3-6419603C34B2}" dt="2025-06-29T16:52:52.105" v="358" actId="20577"/>
        <pc:sldMkLst>
          <pc:docMk/>
          <pc:sldMk cId="3647295431" sldId="300"/>
        </pc:sldMkLst>
      </pc:sldChg>
      <pc:sldChg chg="modSp add mod">
        <pc:chgData name="małgorzata wojciechowska" userId="50c56a398d500b01" providerId="LiveId" clId="{A97811BF-917E-8242-A2D3-6419603C34B2}" dt="2025-06-29T17:01:45.402" v="490" actId="13926"/>
        <pc:sldMkLst>
          <pc:docMk/>
          <pc:sldMk cId="583891324" sldId="301"/>
        </pc:sldMkLst>
      </pc:sldChg>
      <pc:sldChg chg="modSp add del mod">
        <pc:chgData name="małgorzata wojciechowska" userId="50c56a398d500b01" providerId="LiveId" clId="{A97811BF-917E-8242-A2D3-6419603C34B2}" dt="2025-06-29T17:01:03.310" v="452" actId="2696"/>
        <pc:sldMkLst>
          <pc:docMk/>
          <pc:sldMk cId="2758814088" sldId="301"/>
        </pc:sldMkLst>
      </pc:sldChg>
      <pc:sldChg chg="addSp modSp add mod">
        <pc:chgData name="małgorzata wojciechowska" userId="50c56a398d500b01" providerId="LiveId" clId="{A97811BF-917E-8242-A2D3-6419603C34B2}" dt="2025-06-29T17:22:04.191" v="856" actId="12"/>
        <pc:sldMkLst>
          <pc:docMk/>
          <pc:sldMk cId="1836643611" sldId="302"/>
        </pc:sldMkLst>
      </pc:sldChg>
      <pc:sldChg chg="delSp modSp add del mod ord">
        <pc:chgData name="małgorzata wojciechowska" userId="50c56a398d500b01" providerId="LiveId" clId="{A97811BF-917E-8242-A2D3-6419603C34B2}" dt="2025-06-29T17:11:55.387" v="673" actId="2696"/>
        <pc:sldMkLst>
          <pc:docMk/>
          <pc:sldMk cId="4142571927" sldId="303"/>
        </pc:sldMkLst>
      </pc:sldChg>
      <pc:sldChg chg="modSp add mod">
        <pc:chgData name="małgorzata wojciechowska" userId="50c56a398d500b01" providerId="LiveId" clId="{A97811BF-917E-8242-A2D3-6419603C34B2}" dt="2025-06-29T17:21:56.174" v="855" actId="12"/>
        <pc:sldMkLst>
          <pc:docMk/>
          <pc:sldMk cId="1965812319" sldId="304"/>
        </pc:sldMkLst>
      </pc:sldChg>
      <pc:sldChg chg="modSp add mod ord">
        <pc:chgData name="małgorzata wojciechowska" userId="50c56a398d500b01" providerId="LiveId" clId="{A97811BF-917E-8242-A2D3-6419603C34B2}" dt="2025-06-29T17:14:20.829" v="695" actId="20578"/>
        <pc:sldMkLst>
          <pc:docMk/>
          <pc:sldMk cId="398395395" sldId="305"/>
        </pc:sldMkLst>
      </pc:sldChg>
      <pc:sldChg chg="modSp add mod">
        <pc:chgData name="małgorzata wojciechowska" userId="50c56a398d500b01" providerId="LiveId" clId="{A97811BF-917E-8242-A2D3-6419603C34B2}" dt="2025-06-29T17:21:48.383" v="854" actId="12"/>
        <pc:sldMkLst>
          <pc:docMk/>
          <pc:sldMk cId="1789349168" sldId="306"/>
        </pc:sldMkLst>
      </pc:sldChg>
      <pc:sldChg chg="modSp add mod">
        <pc:chgData name="małgorzata wojciechowska" userId="50c56a398d500b01" providerId="LiveId" clId="{A97811BF-917E-8242-A2D3-6419603C34B2}" dt="2025-06-29T17:21:41.763" v="853" actId="12"/>
        <pc:sldMkLst>
          <pc:docMk/>
          <pc:sldMk cId="2693412457" sldId="307"/>
        </pc:sldMkLst>
      </pc:sldChg>
      <pc:sldChg chg="modSp add mod">
        <pc:chgData name="małgorzata wojciechowska" userId="50c56a398d500b01" providerId="LiveId" clId="{A97811BF-917E-8242-A2D3-6419603C34B2}" dt="2025-06-29T17:28:29.644" v="943" actId="20577"/>
        <pc:sldMkLst>
          <pc:docMk/>
          <pc:sldMk cId="692353556" sldId="308"/>
        </pc:sldMkLst>
      </pc:sldChg>
      <pc:sldChg chg="modSp add mod">
        <pc:chgData name="małgorzata wojciechowska" userId="50c56a398d500b01" providerId="LiveId" clId="{A97811BF-917E-8242-A2D3-6419603C34B2}" dt="2025-06-29T17:29:19.552" v="949" actId="113"/>
        <pc:sldMkLst>
          <pc:docMk/>
          <pc:sldMk cId="1255165869" sldId="309"/>
        </pc:sldMkLst>
      </pc:sldChg>
      <pc:sldChg chg="modSp add mod">
        <pc:chgData name="małgorzata wojciechowska" userId="50c56a398d500b01" providerId="LiveId" clId="{A97811BF-917E-8242-A2D3-6419603C34B2}" dt="2025-06-29T17:32:02.767" v="1006" actId="113"/>
        <pc:sldMkLst>
          <pc:docMk/>
          <pc:sldMk cId="2131973530" sldId="310"/>
        </pc:sldMkLst>
      </pc:sldChg>
      <pc:sldChg chg="modSp add mod">
        <pc:chgData name="małgorzata wojciechowska" userId="50c56a398d500b01" providerId="LiveId" clId="{A97811BF-917E-8242-A2D3-6419603C34B2}" dt="2025-06-29T17:46:49.242" v="1394" actId="108"/>
        <pc:sldMkLst>
          <pc:docMk/>
          <pc:sldMk cId="3130406799" sldId="311"/>
        </pc:sldMkLst>
      </pc:sldChg>
      <pc:sldChg chg="modSp add mod">
        <pc:chgData name="małgorzata wojciechowska" userId="50c56a398d500b01" providerId="LiveId" clId="{A97811BF-917E-8242-A2D3-6419603C34B2}" dt="2025-06-29T17:38:20.183" v="1206" actId="113"/>
        <pc:sldMkLst>
          <pc:docMk/>
          <pc:sldMk cId="3081738660" sldId="312"/>
        </pc:sldMkLst>
      </pc:sldChg>
      <pc:sldChg chg="modSp add mod ord">
        <pc:chgData name="małgorzata wojciechowska" userId="50c56a398d500b01" providerId="LiveId" clId="{A97811BF-917E-8242-A2D3-6419603C34B2}" dt="2025-06-29T17:43:28.253" v="1370" actId="108"/>
        <pc:sldMkLst>
          <pc:docMk/>
          <pc:sldMk cId="3969967796" sldId="313"/>
        </pc:sldMkLst>
      </pc:sldChg>
      <pc:sldChg chg="modSp add mod ord">
        <pc:chgData name="małgorzata wojciechowska" userId="50c56a398d500b01" providerId="LiveId" clId="{A97811BF-917E-8242-A2D3-6419603C34B2}" dt="2025-06-29T17:47:52.549" v="1398" actId="20577"/>
        <pc:sldMkLst>
          <pc:docMk/>
          <pc:sldMk cId="705668942" sldId="314"/>
        </pc:sldMkLst>
      </pc:sldChg>
      <pc:sldChg chg="modSp add mod ord">
        <pc:chgData name="małgorzata wojciechowska" userId="50c56a398d500b01" providerId="LiveId" clId="{A97811BF-917E-8242-A2D3-6419603C34B2}" dt="2025-06-29T17:49:42.200" v="1415" actId="20578"/>
        <pc:sldMkLst>
          <pc:docMk/>
          <pc:sldMk cId="1348724702" sldId="315"/>
        </pc:sldMkLst>
      </pc:sldChg>
      <pc:sldChg chg="modSp add mod">
        <pc:chgData name="małgorzata wojciechowska" userId="50c56a398d500b01" providerId="LiveId" clId="{A97811BF-917E-8242-A2D3-6419603C34B2}" dt="2025-06-29T17:51:45.686" v="1499" actId="20577"/>
        <pc:sldMkLst>
          <pc:docMk/>
          <pc:sldMk cId="494435351" sldId="316"/>
        </pc:sldMkLst>
      </pc:sldChg>
      <pc:sldChg chg="add del">
        <pc:chgData name="małgorzata wojciechowska" userId="50c56a398d500b01" providerId="LiveId" clId="{A97811BF-917E-8242-A2D3-6419603C34B2}" dt="2025-06-29T17:49:31.828" v="1413" actId="2696"/>
        <pc:sldMkLst>
          <pc:docMk/>
          <pc:sldMk cId="4254533370" sldId="316"/>
        </pc:sldMkLst>
      </pc:sldChg>
      <pc:sldChg chg="modSp add del mod">
        <pc:chgData name="małgorzata wojciechowska" userId="50c56a398d500b01" providerId="LiveId" clId="{A97811BF-917E-8242-A2D3-6419603C34B2}" dt="2025-07-09T07:03:12.686" v="3229" actId="20577"/>
        <pc:sldMkLst>
          <pc:docMk/>
          <pc:sldMk cId="1677585034" sldId="317"/>
        </pc:sldMkLst>
      </pc:sldChg>
      <pc:sldChg chg="delSp modSp add del mod ord">
        <pc:chgData name="małgorzata wojciechowska" userId="50c56a398d500b01" providerId="LiveId" clId="{A97811BF-917E-8242-A2D3-6419603C34B2}" dt="2025-07-03T14:33:23.444" v="2058" actId="2696"/>
        <pc:sldMkLst>
          <pc:docMk/>
          <pc:sldMk cId="2312251907" sldId="331"/>
        </pc:sldMkLst>
      </pc:sldChg>
      <pc:sldChg chg="modSp add del mod ord">
        <pc:chgData name="małgorzata wojciechowska" userId="50c56a398d500b01" providerId="LiveId" clId="{A97811BF-917E-8242-A2D3-6419603C34B2}" dt="2025-07-03T15:06:37.551" v="2117" actId="20577"/>
        <pc:sldMkLst>
          <pc:docMk/>
          <pc:sldMk cId="106121723" sldId="332"/>
        </pc:sldMkLst>
      </pc:sldChg>
      <pc:sldChg chg="modSp add del mod ord">
        <pc:chgData name="małgorzata wojciechowska" userId="50c56a398d500b01" providerId="LiveId" clId="{A97811BF-917E-8242-A2D3-6419603C34B2}" dt="2025-07-03T14:33:23.444" v="2058" actId="2696"/>
        <pc:sldMkLst>
          <pc:docMk/>
          <pc:sldMk cId="4003785086" sldId="333"/>
        </pc:sldMkLst>
      </pc:sldChg>
      <pc:sldChg chg="modSp add del mod ord">
        <pc:chgData name="małgorzata wojciechowska" userId="50c56a398d500b01" providerId="LiveId" clId="{A97811BF-917E-8242-A2D3-6419603C34B2}" dt="2025-07-03T15:07:03.657" v="2128" actId="20577"/>
        <pc:sldMkLst>
          <pc:docMk/>
          <pc:sldMk cId="3094188011" sldId="334"/>
        </pc:sldMkLst>
      </pc:sldChg>
      <pc:sldChg chg="modSp add del mod ord">
        <pc:chgData name="małgorzata wojciechowska" userId="50c56a398d500b01" providerId="LiveId" clId="{A97811BF-917E-8242-A2D3-6419603C34B2}" dt="2025-07-08T09:36:21.933" v="2130" actId="20578"/>
        <pc:sldMkLst>
          <pc:docMk/>
          <pc:sldMk cId="1128445451" sldId="335"/>
        </pc:sldMkLst>
      </pc:sldChg>
      <pc:sldChg chg="modSp add del mod ord">
        <pc:chgData name="małgorzata wojciechowska" userId="50c56a398d500b01" providerId="LiveId" clId="{A97811BF-917E-8242-A2D3-6419603C34B2}" dt="2025-07-08T09:36:25.229" v="2131" actId="20578"/>
        <pc:sldMkLst>
          <pc:docMk/>
          <pc:sldMk cId="720673126" sldId="336"/>
        </pc:sldMkLst>
      </pc:sldChg>
      <pc:sldChg chg="add del setBg">
        <pc:chgData name="małgorzata wojciechowska" userId="50c56a398d500b01" providerId="LiveId" clId="{A97811BF-917E-8242-A2D3-6419603C34B2}" dt="2025-07-03T14:33:24.625" v="2059"/>
        <pc:sldMkLst>
          <pc:docMk/>
          <pc:sldMk cId="1704302950" sldId="337"/>
        </pc:sldMkLst>
      </pc:sldChg>
      <pc:sldChg chg="modSp add mod ord">
        <pc:chgData name="małgorzata wojciechowska" userId="50c56a398d500b01" providerId="LiveId" clId="{A97811BF-917E-8242-A2D3-6419603C34B2}" dt="2025-07-08T09:36:55.404" v="2146" actId="20577"/>
        <pc:sldMkLst>
          <pc:docMk/>
          <pc:sldMk cId="2103277377" sldId="337"/>
        </pc:sldMkLst>
      </pc:sldChg>
      <pc:sldChg chg="add del setBg">
        <pc:chgData name="małgorzata wojciechowska" userId="50c56a398d500b01" providerId="LiveId" clId="{A97811BF-917E-8242-A2D3-6419603C34B2}" dt="2025-07-03T14:34:00.995" v="2061"/>
        <pc:sldMkLst>
          <pc:docMk/>
          <pc:sldMk cId="4093832074" sldId="337"/>
        </pc:sldMkLst>
      </pc:sldChg>
      <pc:sldChg chg="modSp add mod">
        <pc:chgData name="małgorzata wojciechowska" userId="50c56a398d500b01" providerId="LiveId" clId="{A97811BF-917E-8242-A2D3-6419603C34B2}" dt="2025-07-08T16:52:50.809" v="3226" actId="20577"/>
        <pc:sldMkLst>
          <pc:docMk/>
          <pc:sldMk cId="1749781334" sldId="338"/>
        </pc:sldMkLst>
      </pc:sldChg>
      <pc:sldChg chg="add del setBg">
        <pc:chgData name="małgorzata wojciechowska" userId="50c56a398d500b01" providerId="LiveId" clId="{A97811BF-917E-8242-A2D3-6419603C34B2}" dt="2025-07-03T14:34:00.995" v="2061"/>
        <pc:sldMkLst>
          <pc:docMk/>
          <pc:sldMk cId="2322366936" sldId="338"/>
        </pc:sldMkLst>
      </pc:sldChg>
      <pc:sldChg chg="add del setBg">
        <pc:chgData name="małgorzata wojciechowska" userId="50c56a398d500b01" providerId="LiveId" clId="{A97811BF-917E-8242-A2D3-6419603C34B2}" dt="2025-07-03T14:33:24.625" v="2059"/>
        <pc:sldMkLst>
          <pc:docMk/>
          <pc:sldMk cId="3190139204" sldId="338"/>
        </pc:sldMkLst>
      </pc:sldChg>
      <pc:sldChg chg="add del setBg">
        <pc:chgData name="małgorzata wojciechowska" userId="50c56a398d500b01" providerId="LiveId" clId="{A97811BF-917E-8242-A2D3-6419603C34B2}" dt="2025-07-03T14:34:00.995" v="2061"/>
        <pc:sldMkLst>
          <pc:docMk/>
          <pc:sldMk cId="3049064191" sldId="339"/>
        </pc:sldMkLst>
      </pc:sldChg>
      <pc:sldChg chg="add del setBg">
        <pc:chgData name="małgorzata wojciechowska" userId="50c56a398d500b01" providerId="LiveId" clId="{A97811BF-917E-8242-A2D3-6419603C34B2}" dt="2025-07-03T14:33:24.625" v="2059"/>
        <pc:sldMkLst>
          <pc:docMk/>
          <pc:sldMk cId="4012092842" sldId="339"/>
        </pc:sldMkLst>
      </pc:sldChg>
      <pc:sldChg chg="modSp add mod">
        <pc:chgData name="małgorzata wojciechowska" userId="50c56a398d500b01" providerId="LiveId" clId="{A97811BF-917E-8242-A2D3-6419603C34B2}" dt="2025-07-08T15:43:37.677" v="3223" actId="13926"/>
        <pc:sldMkLst>
          <pc:docMk/>
          <pc:sldMk cId="4119203942" sldId="339"/>
        </pc:sldMkLst>
      </pc:sldChg>
      <pc:sldChg chg="modSp add mod">
        <pc:chgData name="małgorzata wojciechowska" userId="50c56a398d500b01" providerId="LiveId" clId="{A97811BF-917E-8242-A2D3-6419603C34B2}" dt="2025-07-08T14:27:33.288" v="3132" actId="20577"/>
        <pc:sldMkLst>
          <pc:docMk/>
          <pc:sldMk cId="148361045" sldId="340"/>
        </pc:sldMkLst>
      </pc:sldChg>
      <pc:sldChg chg="add del setBg">
        <pc:chgData name="małgorzata wojciechowska" userId="50c56a398d500b01" providerId="LiveId" clId="{A97811BF-917E-8242-A2D3-6419603C34B2}" dt="2025-07-03T14:33:24.625" v="2059"/>
        <pc:sldMkLst>
          <pc:docMk/>
          <pc:sldMk cId="381145705" sldId="340"/>
        </pc:sldMkLst>
      </pc:sldChg>
      <pc:sldChg chg="add del setBg">
        <pc:chgData name="małgorzata wojciechowska" userId="50c56a398d500b01" providerId="LiveId" clId="{A97811BF-917E-8242-A2D3-6419603C34B2}" dt="2025-07-03T14:34:00.995" v="2061"/>
        <pc:sldMkLst>
          <pc:docMk/>
          <pc:sldMk cId="4147715540" sldId="340"/>
        </pc:sldMkLst>
      </pc:sldChg>
      <pc:sldChg chg="add del setBg">
        <pc:chgData name="małgorzata wojciechowska" userId="50c56a398d500b01" providerId="LiveId" clId="{A97811BF-917E-8242-A2D3-6419603C34B2}" dt="2025-07-03T14:34:00.995" v="2061"/>
        <pc:sldMkLst>
          <pc:docMk/>
          <pc:sldMk cId="247987923" sldId="341"/>
        </pc:sldMkLst>
      </pc:sldChg>
      <pc:sldChg chg="add del">
        <pc:chgData name="małgorzata wojciechowska" userId="50c56a398d500b01" providerId="LiveId" clId="{A97811BF-917E-8242-A2D3-6419603C34B2}" dt="2025-07-08T10:14:04.470" v="2841" actId="2696"/>
        <pc:sldMkLst>
          <pc:docMk/>
          <pc:sldMk cId="1228427631" sldId="341"/>
        </pc:sldMkLst>
      </pc:sldChg>
      <pc:sldChg chg="add del setBg">
        <pc:chgData name="małgorzata wojciechowska" userId="50c56a398d500b01" providerId="LiveId" clId="{A97811BF-917E-8242-A2D3-6419603C34B2}" dt="2025-07-03T14:33:24.625" v="2059"/>
        <pc:sldMkLst>
          <pc:docMk/>
          <pc:sldMk cId="2215301524" sldId="341"/>
        </pc:sldMkLst>
      </pc:sldChg>
      <pc:sldChg chg="modSp add mod">
        <pc:chgData name="małgorzata wojciechowska" userId="50c56a398d500b01" providerId="LiveId" clId="{A97811BF-917E-8242-A2D3-6419603C34B2}" dt="2025-07-08T14:29:37.364" v="3205" actId="20577"/>
        <pc:sldMkLst>
          <pc:docMk/>
          <pc:sldMk cId="3242782521" sldId="341"/>
        </pc:sldMkLst>
      </pc:sldChg>
      <pc:sldChg chg="add del setBg">
        <pc:chgData name="małgorzata wojciechowska" userId="50c56a398d500b01" providerId="LiveId" clId="{A97811BF-917E-8242-A2D3-6419603C34B2}" dt="2025-07-03T14:34:00.995" v="2061"/>
        <pc:sldMkLst>
          <pc:docMk/>
          <pc:sldMk cId="2855577216" sldId="342"/>
        </pc:sldMkLst>
      </pc:sldChg>
      <pc:sldChg chg="add del setBg">
        <pc:chgData name="małgorzata wojciechowska" userId="50c56a398d500b01" providerId="LiveId" clId="{A97811BF-917E-8242-A2D3-6419603C34B2}" dt="2025-07-03T14:33:24.625" v="2059"/>
        <pc:sldMkLst>
          <pc:docMk/>
          <pc:sldMk cId="2941450522" sldId="342"/>
        </pc:sldMkLst>
      </pc:sldChg>
      <pc:sldChg chg="modSp add mod">
        <pc:chgData name="małgorzata wojciechowska" userId="50c56a398d500b01" providerId="LiveId" clId="{A97811BF-917E-8242-A2D3-6419603C34B2}" dt="2025-07-08T14:30:47.232" v="3222" actId="20577"/>
        <pc:sldMkLst>
          <pc:docMk/>
          <pc:sldMk cId="3248298302" sldId="342"/>
        </pc:sldMkLst>
      </pc:sldChg>
      <pc:sldChg chg="modSp add mod">
        <pc:chgData name="małgorzata wojciechowska" userId="50c56a398d500b01" providerId="LiveId" clId="{A97811BF-917E-8242-A2D3-6419603C34B2}" dt="2025-07-08T10:33:39.750" v="2970" actId="6549"/>
        <pc:sldMkLst>
          <pc:docMk/>
          <pc:sldMk cId="2521567186" sldId="343"/>
        </pc:sldMkLst>
      </pc:sldChg>
      <pc:sldChg chg="modSp add mod">
        <pc:chgData name="małgorzata wojciechowska" userId="50c56a398d500b01" providerId="LiveId" clId="{A97811BF-917E-8242-A2D3-6419603C34B2}" dt="2025-07-08T10:32:57.371" v="2958" actId="108"/>
        <pc:sldMkLst>
          <pc:docMk/>
          <pc:sldMk cId="3308193401" sldId="344"/>
        </pc:sldMkLst>
      </pc:sldChg>
      <pc:sldChg chg="modSp add mod">
        <pc:chgData name="małgorzata wojciechowska" userId="50c56a398d500b01" providerId="LiveId" clId="{A97811BF-917E-8242-A2D3-6419603C34B2}" dt="2025-07-08T15:43:42.361" v="3224" actId="13926"/>
        <pc:sldMkLst>
          <pc:docMk/>
          <pc:sldMk cId="1595597058" sldId="345"/>
        </pc:sldMkLst>
      </pc:sldChg>
      <pc:sldChg chg="modSp add mod">
        <pc:chgData name="małgorzata wojciechowska" userId="50c56a398d500b01" providerId="LiveId" clId="{A97811BF-917E-8242-A2D3-6419603C34B2}" dt="2025-07-08T10:40:28.692" v="2996" actId="20577"/>
        <pc:sldMkLst>
          <pc:docMk/>
          <pc:sldMk cId="1070894149" sldId="346"/>
        </pc:sldMkLst>
      </pc:sldChg>
    </pc:docChg>
  </pc:docChgLst>
  <pc:docChgLst>
    <pc:chgData name="małgorzata wojciechowska" userId="50c56a398d500b01" providerId="LiveId" clId="{BC5886F3-5AE7-5864-9F13-B34AA12C6E66}"/>
    <pc:docChg chg="custSel modSld">
      <pc:chgData name="małgorzata wojciechowska" userId="50c56a398d500b01" providerId="LiveId" clId="{BC5886F3-5AE7-5864-9F13-B34AA12C6E66}" dt="2025-08-31T07:12:51.303" v="10" actId="692"/>
      <pc:docMkLst>
        <pc:docMk/>
      </pc:docMkLst>
      <pc:sldChg chg="addSp delSp modSp mod">
        <pc:chgData name="małgorzata wojciechowska" userId="50c56a398d500b01" providerId="LiveId" clId="{BC5886F3-5AE7-5864-9F13-B34AA12C6E66}" dt="2025-08-31T07:12:51.303" v="10" actId="692"/>
        <pc:sldMkLst>
          <pc:docMk/>
          <pc:sldMk cId="1592648797" sldId="348"/>
        </pc:sldMkLst>
        <pc:picChg chg="del">
          <ac:chgData name="małgorzata wojciechowska" userId="50c56a398d500b01" providerId="LiveId" clId="{BC5886F3-5AE7-5864-9F13-B34AA12C6E66}" dt="2025-08-31T07:12:23.298" v="0" actId="478"/>
          <ac:picMkLst>
            <pc:docMk/>
            <pc:sldMk cId="1592648797" sldId="348"/>
            <ac:picMk id="3" creationId="{64D8BCAC-A72C-57EA-31B8-532A2A5E755C}"/>
          </ac:picMkLst>
        </pc:picChg>
        <pc:picChg chg="add mod">
          <ac:chgData name="małgorzata wojciechowska" userId="50c56a398d500b01" providerId="LiveId" clId="{BC5886F3-5AE7-5864-9F13-B34AA12C6E66}" dt="2025-08-31T07:12:51.303" v="10" actId="692"/>
          <ac:picMkLst>
            <pc:docMk/>
            <pc:sldMk cId="1592648797" sldId="348"/>
            <ac:picMk id="6" creationId="{CB2B833C-16A0-761E-A698-98E9F52F5C52}"/>
          </ac:picMkLst>
        </pc:picChg>
      </pc:sldChg>
    </pc:docChg>
  </pc:docChgLst>
  <pc:docChgLst>
    <pc:chgData name="małgorzata wojciechowska" userId="50c56a398d500b01" providerId="LiveId" clId="{964DF4E5-482F-004A-84DD-3E83A673DC94}"/>
    <pc:docChg chg="undo custSel addSld delSld modSld sldOrd">
      <pc:chgData name="małgorzata wojciechowska" userId="50c56a398d500b01" providerId="LiveId" clId="{964DF4E5-482F-004A-84DD-3E83A673DC94}" dt="2025-08-10T12:05:26.977" v="237" actId="20577"/>
      <pc:docMkLst>
        <pc:docMk/>
      </pc:docMkLst>
      <pc:sldChg chg="addSp delSp modSp mod">
        <pc:chgData name="małgorzata wojciechowska" userId="50c56a398d500b01" providerId="LiveId" clId="{964DF4E5-482F-004A-84DD-3E83A673DC94}" dt="2025-08-10T10:53:46.086" v="69" actId="478"/>
        <pc:sldMkLst>
          <pc:docMk/>
          <pc:sldMk cId="2201867998" sldId="289"/>
        </pc:sldMkLst>
      </pc:sldChg>
      <pc:sldChg chg="addSp modSp">
        <pc:chgData name="małgorzata wojciechowska" userId="50c56a398d500b01" providerId="LiveId" clId="{964DF4E5-482F-004A-84DD-3E83A673DC94}" dt="2025-08-10T10:52:12.105" v="49"/>
        <pc:sldMkLst>
          <pc:docMk/>
          <pc:sldMk cId="2701740163" sldId="290"/>
        </pc:sldMkLst>
      </pc:sldChg>
      <pc:sldChg chg="addSp modSp">
        <pc:chgData name="małgorzata wojciechowska" userId="50c56a398d500b01" providerId="LiveId" clId="{964DF4E5-482F-004A-84DD-3E83A673DC94}" dt="2025-08-10T10:52:15.075" v="50"/>
        <pc:sldMkLst>
          <pc:docMk/>
          <pc:sldMk cId="143693234" sldId="291"/>
        </pc:sldMkLst>
      </pc:sldChg>
      <pc:sldChg chg="addSp modSp">
        <pc:chgData name="małgorzata wojciechowska" userId="50c56a398d500b01" providerId="LiveId" clId="{964DF4E5-482F-004A-84DD-3E83A673DC94}" dt="2025-08-10T10:52:29.208" v="53"/>
        <pc:sldMkLst>
          <pc:docMk/>
          <pc:sldMk cId="2433435703" sldId="292"/>
        </pc:sldMkLst>
      </pc:sldChg>
      <pc:sldChg chg="addSp modSp">
        <pc:chgData name="małgorzata wojciechowska" userId="50c56a398d500b01" providerId="LiveId" clId="{964DF4E5-482F-004A-84DD-3E83A673DC94}" dt="2025-08-10T10:52:33.194" v="54"/>
        <pc:sldMkLst>
          <pc:docMk/>
          <pc:sldMk cId="2570333990" sldId="293"/>
        </pc:sldMkLst>
      </pc:sldChg>
      <pc:sldChg chg="addSp modSp">
        <pc:chgData name="małgorzata wojciechowska" userId="50c56a398d500b01" providerId="LiveId" clId="{964DF4E5-482F-004A-84DD-3E83A673DC94}" dt="2025-08-10T10:52:36.254" v="55"/>
        <pc:sldMkLst>
          <pc:docMk/>
          <pc:sldMk cId="3615349390" sldId="294"/>
        </pc:sldMkLst>
      </pc:sldChg>
      <pc:sldChg chg="addSp modSp">
        <pc:chgData name="małgorzata wojciechowska" userId="50c56a398d500b01" providerId="LiveId" clId="{964DF4E5-482F-004A-84DD-3E83A673DC94}" dt="2025-08-10T10:52:44.256" v="57"/>
        <pc:sldMkLst>
          <pc:docMk/>
          <pc:sldMk cId="1911079452" sldId="295"/>
        </pc:sldMkLst>
      </pc:sldChg>
      <pc:sldChg chg="addSp modSp">
        <pc:chgData name="małgorzata wojciechowska" userId="50c56a398d500b01" providerId="LiveId" clId="{964DF4E5-482F-004A-84DD-3E83A673DC94}" dt="2025-08-10T10:52:40.129" v="56"/>
        <pc:sldMkLst>
          <pc:docMk/>
          <pc:sldMk cId="416237043" sldId="296"/>
        </pc:sldMkLst>
      </pc:sldChg>
      <pc:sldChg chg="addSp modSp">
        <pc:chgData name="małgorzata wojciechowska" userId="50c56a398d500b01" providerId="LiveId" clId="{964DF4E5-482F-004A-84DD-3E83A673DC94}" dt="2025-08-10T10:52:21.804" v="51"/>
        <pc:sldMkLst>
          <pc:docMk/>
          <pc:sldMk cId="3838937734" sldId="298"/>
        </pc:sldMkLst>
      </pc:sldChg>
      <pc:sldChg chg="addSp modSp">
        <pc:chgData name="małgorzata wojciechowska" userId="50c56a398d500b01" providerId="LiveId" clId="{964DF4E5-482F-004A-84DD-3E83A673DC94}" dt="2025-08-10T10:52:24.975" v="52"/>
        <pc:sldMkLst>
          <pc:docMk/>
          <pc:sldMk cId="3647295431" sldId="300"/>
        </pc:sldMkLst>
      </pc:sldChg>
      <pc:sldChg chg="addSp modSp">
        <pc:chgData name="małgorzata wojciechowska" userId="50c56a398d500b01" providerId="LiveId" clId="{964DF4E5-482F-004A-84DD-3E83A673DC94}" dt="2025-08-10T10:52:47.825" v="58"/>
        <pc:sldMkLst>
          <pc:docMk/>
          <pc:sldMk cId="583891324" sldId="301"/>
        </pc:sldMkLst>
      </pc:sldChg>
      <pc:sldChg chg="addSp modSp">
        <pc:chgData name="małgorzata wojciechowska" userId="50c56a398d500b01" providerId="LiveId" clId="{964DF4E5-482F-004A-84DD-3E83A673DC94}" dt="2025-08-10T10:52:52.027" v="59"/>
        <pc:sldMkLst>
          <pc:docMk/>
          <pc:sldMk cId="3416803992" sldId="318"/>
        </pc:sldMkLst>
      </pc:sldChg>
      <pc:sldChg chg="addSp modSp mod">
        <pc:chgData name="małgorzata wojciechowska" userId="50c56a398d500b01" providerId="LiveId" clId="{964DF4E5-482F-004A-84DD-3E83A673DC94}" dt="2025-08-10T12:05:26.977" v="237" actId="20577"/>
        <pc:sldMkLst>
          <pc:docMk/>
          <pc:sldMk cId="1592648797" sldId="348"/>
        </pc:sldMkLst>
        <pc:spChg chg="mod">
          <ac:chgData name="małgorzata wojciechowska" userId="50c56a398d500b01" providerId="LiveId" clId="{964DF4E5-482F-004A-84DD-3E83A673DC94}" dt="2025-08-10T12:05:26.977" v="237" actId="20577"/>
          <ac:spMkLst>
            <pc:docMk/>
            <pc:sldMk cId="1592648797" sldId="348"/>
            <ac:spMk id="8" creationId="{7C862642-0E86-151C-9034-D40221D74CF5}"/>
          </ac:spMkLst>
        </pc:spChg>
        <pc:picChg chg="mod">
          <ac:chgData name="małgorzata wojciechowska" userId="50c56a398d500b01" providerId="LiveId" clId="{964DF4E5-482F-004A-84DD-3E83A673DC94}" dt="2025-08-10T10:44:50.989" v="17" actId="1076"/>
          <ac:picMkLst>
            <pc:docMk/>
            <pc:sldMk cId="1592648797" sldId="348"/>
            <ac:picMk id="13" creationId="{145344D7-FE7E-6916-5C92-0A39479B6216}"/>
          </ac:picMkLst>
        </pc:picChg>
      </pc:sldChg>
      <pc:sldChg chg="addSp delSp modSp add del mod">
        <pc:chgData name="małgorzata wojciechowska" userId="50c56a398d500b01" providerId="LiveId" clId="{964DF4E5-482F-004A-84DD-3E83A673DC94}" dt="2025-08-10T10:58:12.328" v="100" actId="2696"/>
        <pc:sldMkLst>
          <pc:docMk/>
          <pc:sldMk cId="3442473943" sldId="349"/>
        </pc:sldMkLst>
      </pc:sldChg>
      <pc:sldChg chg="addSp delSp modSp add mod ord">
        <pc:chgData name="małgorzata wojciechowska" userId="50c56a398d500b01" providerId="LiveId" clId="{964DF4E5-482F-004A-84DD-3E83A673DC94}" dt="2025-08-10T12:01:28.749" v="226" actId="1076"/>
        <pc:sldMkLst>
          <pc:docMk/>
          <pc:sldMk cId="490888749" sldId="350"/>
        </pc:sldMkLst>
        <pc:spChg chg="mod">
          <ac:chgData name="małgorzata wojciechowska" userId="50c56a398d500b01" providerId="LiveId" clId="{964DF4E5-482F-004A-84DD-3E83A673DC94}" dt="2025-08-10T11:01:52.767" v="212" actId="20577"/>
          <ac:spMkLst>
            <pc:docMk/>
            <pc:sldMk cId="490888749" sldId="350"/>
            <ac:spMk id="4" creationId="{F8C9EE3D-156D-B267-0982-41BB203D34E5}"/>
          </ac:spMkLst>
        </pc:spChg>
        <pc:spChg chg="mod">
          <ac:chgData name="małgorzata wojciechowska" userId="50c56a398d500b01" providerId="LiveId" clId="{964DF4E5-482F-004A-84DD-3E83A673DC94}" dt="2025-08-10T12:01:28.749" v="226" actId="1076"/>
          <ac:spMkLst>
            <pc:docMk/>
            <pc:sldMk cId="490888749" sldId="350"/>
            <ac:spMk id="7" creationId="{DF986B4A-D1E9-9A5C-ED18-2CEC1001EDCD}"/>
          </ac:spMkLst>
        </pc:spChg>
        <pc:spChg chg="mod">
          <ac:chgData name="małgorzata wojciechowska" userId="50c56a398d500b01" providerId="LiveId" clId="{964DF4E5-482F-004A-84DD-3E83A673DC94}" dt="2025-08-10T11:01:36.489" v="206" actId="20577"/>
          <ac:spMkLst>
            <pc:docMk/>
            <pc:sldMk cId="490888749" sldId="350"/>
            <ac:spMk id="9" creationId="{5975EA3C-B503-85B6-A095-55C5263AE8DC}"/>
          </ac:spMkLst>
        </pc:spChg>
        <pc:picChg chg="add mod">
          <ac:chgData name="małgorzata wojciechowska" userId="50c56a398d500b01" providerId="LiveId" clId="{964DF4E5-482F-004A-84DD-3E83A673DC94}" dt="2025-08-10T12:00:53.883" v="224" actId="1076"/>
          <ac:picMkLst>
            <pc:docMk/>
            <pc:sldMk cId="490888749" sldId="350"/>
            <ac:picMk id="6" creationId="{5E1F318F-E636-CC43-9D2F-777C5E3C414B}"/>
          </ac:picMkLst>
        </pc:picChg>
        <pc:picChg chg="add mod">
          <ac:chgData name="małgorzata wojciechowska" userId="50c56a398d500b01" providerId="LiveId" clId="{964DF4E5-482F-004A-84DD-3E83A673DC94}" dt="2025-08-10T11:01:50.456" v="209" actId="1076"/>
          <ac:picMkLst>
            <pc:docMk/>
            <pc:sldMk cId="490888749" sldId="350"/>
            <ac:picMk id="10" creationId="{BE0B6F0C-4E94-D5EB-54B6-5C91C05678A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F01-81C1-0641-8F77-0781B5A0D43B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3D8E83-94EF-5A40-B016-B13098C2C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927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7802" y="2244726"/>
            <a:ext cx="18286810" cy="4775200"/>
          </a:xfrm>
        </p:spPr>
        <p:txBody>
          <a:bodyPr anchor="b"/>
          <a:lstStyle>
            <a:lvl1pPr algn="ctr">
              <a:defRPr sz="11999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7802" y="7204076"/>
            <a:ext cx="18286810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0039E-4C32-42E4-A064-6DCB8B6A5890}" type="datetimeFigureOut">
              <a:rPr lang="pl-PL" smtClean="0"/>
              <a:t>02.09.2025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0E1C5-66A0-4E2F-8469-63944259416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63938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0039E-4C32-42E4-A064-6DCB8B6A5890}" type="datetimeFigureOut">
              <a:rPr lang="pl-PL" smtClean="0"/>
              <a:t>02.09.2025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0E1C5-66A0-4E2F-8469-63944259416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216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592" y="3419477"/>
            <a:ext cx="21029831" cy="5705474"/>
          </a:xfrm>
        </p:spPr>
        <p:txBody>
          <a:bodyPr anchor="b"/>
          <a:lstStyle>
            <a:lvl1pPr>
              <a:defRPr sz="11999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3592" y="9178927"/>
            <a:ext cx="21029831" cy="3000374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82000"/>
                  </a:schemeClr>
                </a:solidFill>
              </a:defRPr>
            </a:lvl1pPr>
            <a:lvl2pPr marL="914354" indent="0">
              <a:buNone/>
              <a:defRPr sz="4000">
                <a:solidFill>
                  <a:schemeClr val="tx1">
                    <a:tint val="82000"/>
                  </a:schemeClr>
                </a:solidFill>
              </a:defRPr>
            </a:lvl2pPr>
            <a:lvl3pPr marL="1828709" indent="0">
              <a:buNone/>
              <a:defRPr sz="3600">
                <a:solidFill>
                  <a:schemeClr val="tx1">
                    <a:tint val="82000"/>
                  </a:schemeClr>
                </a:solidFill>
              </a:defRPr>
            </a:lvl3pPr>
            <a:lvl4pPr marL="2743063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4pPr>
            <a:lvl5pPr marL="3657417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5pPr>
            <a:lvl6pPr marL="4571771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6pPr>
            <a:lvl7pPr marL="5486126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7pPr>
            <a:lvl8pPr marL="6400480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8pPr>
            <a:lvl9pPr marL="7314834" indent="0">
              <a:buNone/>
              <a:defRPr sz="3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0039E-4C32-42E4-A064-6DCB8B6A5890}" type="datetimeFigureOut">
              <a:rPr lang="pl-PL" smtClean="0"/>
              <a:t>02.09.2025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0E1C5-66A0-4E2F-8469-63944259416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91824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291" y="3651250"/>
            <a:ext cx="10362526" cy="8702676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43596" y="3651250"/>
            <a:ext cx="10362526" cy="8702676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0039E-4C32-42E4-A064-6DCB8B6A5890}" type="datetimeFigureOut">
              <a:rPr lang="pl-PL" smtClean="0"/>
              <a:t>02.09.2025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0E1C5-66A0-4E2F-8469-63944259416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7399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467" y="730251"/>
            <a:ext cx="21029831" cy="2651126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467" y="3362326"/>
            <a:ext cx="10314903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354" indent="0">
              <a:buNone/>
              <a:defRPr sz="4000" b="1"/>
            </a:lvl2pPr>
            <a:lvl3pPr marL="1828709" indent="0">
              <a:buNone/>
              <a:defRPr sz="3600" b="1"/>
            </a:lvl3pPr>
            <a:lvl4pPr marL="2743063" indent="0">
              <a:buNone/>
              <a:defRPr sz="3200" b="1"/>
            </a:lvl4pPr>
            <a:lvl5pPr marL="3657417" indent="0">
              <a:buNone/>
              <a:defRPr sz="3200" b="1"/>
            </a:lvl5pPr>
            <a:lvl6pPr marL="4571771" indent="0">
              <a:buNone/>
              <a:defRPr sz="3200" b="1"/>
            </a:lvl6pPr>
            <a:lvl7pPr marL="5486126" indent="0">
              <a:buNone/>
              <a:defRPr sz="3200" b="1"/>
            </a:lvl7pPr>
            <a:lvl8pPr marL="6400480" indent="0">
              <a:buNone/>
              <a:defRPr sz="3200" b="1"/>
            </a:lvl8pPr>
            <a:lvl9pPr marL="7314834" indent="0">
              <a:buNone/>
              <a:defRPr sz="3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467" y="5010150"/>
            <a:ext cx="10314903" cy="7369176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3597" y="3362326"/>
            <a:ext cx="10365701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354" indent="0">
              <a:buNone/>
              <a:defRPr sz="4000" b="1"/>
            </a:lvl2pPr>
            <a:lvl3pPr marL="1828709" indent="0">
              <a:buNone/>
              <a:defRPr sz="3600" b="1"/>
            </a:lvl3pPr>
            <a:lvl4pPr marL="2743063" indent="0">
              <a:buNone/>
              <a:defRPr sz="3200" b="1"/>
            </a:lvl4pPr>
            <a:lvl5pPr marL="3657417" indent="0">
              <a:buNone/>
              <a:defRPr sz="3200" b="1"/>
            </a:lvl5pPr>
            <a:lvl6pPr marL="4571771" indent="0">
              <a:buNone/>
              <a:defRPr sz="3200" b="1"/>
            </a:lvl6pPr>
            <a:lvl7pPr marL="5486126" indent="0">
              <a:buNone/>
              <a:defRPr sz="3200" b="1"/>
            </a:lvl7pPr>
            <a:lvl8pPr marL="6400480" indent="0">
              <a:buNone/>
              <a:defRPr sz="3200" b="1"/>
            </a:lvl8pPr>
            <a:lvl9pPr marL="7314834" indent="0">
              <a:buNone/>
              <a:defRPr sz="3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3597" y="5010150"/>
            <a:ext cx="10365701" cy="7369176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0039E-4C32-42E4-A064-6DCB8B6A5890}" type="datetimeFigureOut">
              <a:rPr lang="pl-PL" smtClean="0"/>
              <a:t>02.09.2025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0E1C5-66A0-4E2F-8469-63944259416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93559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0039E-4C32-42E4-A064-6DCB8B6A5890}" type="datetimeFigureOut">
              <a:rPr lang="pl-PL" smtClean="0"/>
              <a:t>02.09.2025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0E1C5-66A0-4E2F-8469-63944259416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6222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0039E-4C32-42E4-A064-6DCB8B6A5890}" type="datetimeFigureOut">
              <a:rPr lang="pl-PL" smtClean="0"/>
              <a:t>02.09.2025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0E1C5-66A0-4E2F-8469-63944259416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6378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468" y="914400"/>
            <a:ext cx="7863962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5701" y="1974851"/>
            <a:ext cx="12343597" cy="974725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468" y="4114800"/>
            <a:ext cx="7863962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0039E-4C32-42E4-A064-6DCB8B6A5890}" type="datetimeFigureOut">
              <a:rPr lang="pl-PL" smtClean="0"/>
              <a:t>02.09.2025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0E1C5-66A0-4E2F-8469-63944259416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21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468" y="914400"/>
            <a:ext cx="7863962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65701" y="1974851"/>
            <a:ext cx="12343597" cy="9747250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354" indent="0">
              <a:buNone/>
              <a:defRPr sz="5600"/>
            </a:lvl2pPr>
            <a:lvl3pPr marL="1828709" indent="0">
              <a:buNone/>
              <a:defRPr sz="4800"/>
            </a:lvl3pPr>
            <a:lvl4pPr marL="2743063" indent="0">
              <a:buNone/>
              <a:defRPr sz="4000"/>
            </a:lvl4pPr>
            <a:lvl5pPr marL="3657417" indent="0">
              <a:buNone/>
              <a:defRPr sz="4000"/>
            </a:lvl5pPr>
            <a:lvl6pPr marL="4571771" indent="0">
              <a:buNone/>
              <a:defRPr sz="4000"/>
            </a:lvl6pPr>
            <a:lvl7pPr marL="5486126" indent="0">
              <a:buNone/>
              <a:defRPr sz="4000"/>
            </a:lvl7pPr>
            <a:lvl8pPr marL="6400480" indent="0">
              <a:buNone/>
              <a:defRPr sz="4000"/>
            </a:lvl8pPr>
            <a:lvl9pPr marL="7314834" indent="0">
              <a:buNone/>
              <a:defRPr sz="40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468" y="4114800"/>
            <a:ext cx="7863962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0039E-4C32-42E4-A064-6DCB8B6A5890}" type="datetimeFigureOut">
              <a:rPr lang="pl-PL" smtClean="0"/>
              <a:t>02.09.2025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0E1C5-66A0-4E2F-8469-63944259416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7858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0039E-4C32-42E4-A064-6DCB8B6A5890}" type="datetimeFigureOut">
              <a:rPr lang="pl-PL" smtClean="0"/>
              <a:t>02.09.2025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0E1C5-66A0-4E2F-8469-63944259416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0972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448664" y="730250"/>
            <a:ext cx="5257458" cy="11623676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291" y="730250"/>
            <a:ext cx="15467593" cy="11623676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0039E-4C32-42E4-A064-6DCB8B6A5890}" type="datetimeFigureOut">
              <a:rPr lang="pl-PL" smtClean="0"/>
              <a:t>02.09.2025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0E1C5-66A0-4E2F-8469-63944259416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46951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291" y="3651250"/>
            <a:ext cx="21029831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6291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B0039E-4C32-42E4-A064-6DCB8B6A5890}" type="datetimeFigureOut">
              <a:rPr lang="pl-PL" smtClean="0"/>
              <a:t>02.09.2025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6675" y="12712701"/>
            <a:ext cx="822906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20079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B0E1C5-66A0-4E2F-8469-63944259416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96916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7" indent="-457177" algn="l" defTabSz="1828709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53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5886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240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594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53C0A0-588D-C955-B119-E04A71542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E00F1E0-DB46-7FCF-85A0-3BC1FD4D3D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51511" y="847170"/>
            <a:ext cx="16448216" cy="839587"/>
          </a:xfrm>
        </p:spPr>
        <p:txBody>
          <a:bodyPr>
            <a:normAutofit/>
          </a:bodyPr>
          <a:lstStyle/>
          <a:p>
            <a:pPr algn="l"/>
            <a:r>
              <a:rPr lang="pl-PL" sz="2400" b="1" dirty="0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</a:p>
        </p:txBody>
      </p:sp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FD57B4DA-7AA8-C7B1-AD3E-A48AB1C9F3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pic>
        <p:nvPicPr>
          <p:cNvPr id="3" name="Obraz 2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002E4EC0-3C5C-4615-B28A-141179898C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EFC15E8E-A2F8-5FCA-C24D-A6C8200F08D8}"/>
              </a:ext>
            </a:extLst>
          </p:cNvPr>
          <p:cNvSpPr txBox="1"/>
          <p:nvPr/>
        </p:nvSpPr>
        <p:spPr>
          <a:xfrm>
            <a:off x="5802616" y="5074750"/>
            <a:ext cx="1791286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Wzór bezpiecznej procedury </a:t>
            </a:r>
            <a:br>
              <a:rPr lang="pl-PL" sz="54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54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jako skuteczne narzędzie prawnej ochrony dziecka</a:t>
            </a:r>
          </a:p>
          <a:p>
            <a:pPr algn="ctr"/>
            <a:endParaRPr lang="pl-PL" dirty="0"/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BDE24B47-839A-C387-0C15-CF4238C34FBF}"/>
              </a:ext>
            </a:extLst>
          </p:cNvPr>
          <p:cNvSpPr txBox="1"/>
          <p:nvPr/>
        </p:nvSpPr>
        <p:spPr>
          <a:xfrm>
            <a:off x="5802615" y="10529203"/>
            <a:ext cx="6637478" cy="1930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l-PL" sz="28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Mateusz Korzeniowski</a:t>
            </a:r>
          </a:p>
          <a:p>
            <a:pPr>
              <a:lnSpc>
                <a:spcPct val="150000"/>
              </a:lnSpc>
            </a:pPr>
            <a:r>
              <a:rPr lang="pl-PL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Naczelnik Wydziału Praw Dziecka i Ochrony Pokrzywdzonych</a:t>
            </a:r>
          </a:p>
          <a:p>
            <a:pPr>
              <a:lnSpc>
                <a:spcPct val="150000"/>
              </a:lnSpc>
            </a:pPr>
            <a:r>
              <a:rPr lang="pl-PL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Departament Spraw Rodzinnych i Nieletnich</a:t>
            </a:r>
          </a:p>
          <a:p>
            <a:pPr>
              <a:lnSpc>
                <a:spcPct val="150000"/>
              </a:lnSpc>
            </a:pPr>
            <a:r>
              <a:rPr lang="pl-PL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Ministerstwo Sprawiedliwości</a:t>
            </a:r>
          </a:p>
        </p:txBody>
      </p:sp>
    </p:spTree>
    <p:extLst>
      <p:ext uri="{BB962C8B-B14F-4D97-AF65-F5344CB8AC3E}">
        <p14:creationId xmlns:p14="http://schemas.microsoft.com/office/powerpoint/2010/main" val="4125138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4B13C5-1F7F-F616-16B0-3754A3F6B4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D5700388-E4D2-8B3C-F58D-BDBD0792E0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F6A6EB9-A869-AF20-B560-56BAE497C11C}"/>
              </a:ext>
            </a:extLst>
          </p:cNvPr>
          <p:cNvSpPr txBox="1"/>
          <p:nvPr/>
        </p:nvSpPr>
        <p:spPr>
          <a:xfrm>
            <a:off x="1249084" y="3594681"/>
            <a:ext cx="1261129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Wzór bezpiecznej procedury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7C862642-0E86-151C-9034-D40221D74CF5}"/>
              </a:ext>
            </a:extLst>
          </p:cNvPr>
          <p:cNvSpPr txBox="1"/>
          <p:nvPr/>
        </p:nvSpPr>
        <p:spPr>
          <a:xfrm>
            <a:off x="1162054" y="4699029"/>
            <a:ext cx="21798485" cy="8120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Wytyczne dla kuratorów sądowych:</a:t>
            </a:r>
          </a:p>
          <a:p>
            <a:pPr marL="800100" lvl="1" indent="-342900">
              <a:lnSpc>
                <a:spcPct val="150000"/>
              </a:lnSpc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Wytyczne ogólne,</a:t>
            </a:r>
          </a:p>
          <a:p>
            <a:pPr marL="800100" lvl="1" indent="-342900">
              <a:lnSpc>
                <a:spcPct val="150000"/>
              </a:lnSpc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Wytyczne dotyczące czynności przygotowawczych,</a:t>
            </a:r>
          </a:p>
          <a:p>
            <a:pPr marL="800100" lvl="1" indent="-342900">
              <a:lnSpc>
                <a:spcPct val="150000"/>
              </a:lnSpc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Wytyczne dotyczące etapu realizacji czynności,</a:t>
            </a:r>
          </a:p>
          <a:p>
            <a:pPr marL="800100" lvl="1" indent="-342900">
              <a:lnSpc>
                <a:spcPct val="150000"/>
              </a:lnSpc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Możliwe przeszkody w wykonaniu orzeczenia sądu.</a:t>
            </a:r>
          </a:p>
          <a:p>
            <a:pPr marL="800100" lvl="1" indent="-342900">
              <a:lnSpc>
                <a:spcPct val="150000"/>
              </a:lnSpc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Wzory pism.</a:t>
            </a:r>
          </a:p>
          <a:p>
            <a:pPr marL="800100" lvl="1" indent="-342900">
              <a:lnSpc>
                <a:spcPct val="150000"/>
              </a:lnSpc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Stanowisko SPS PTP w sprawie odbiorów z placówek systemu oświaty.</a:t>
            </a:r>
          </a:p>
          <a:p>
            <a:pPr marL="457200" indent="-457200">
              <a:lnSpc>
                <a:spcPct val="150000"/>
              </a:lnSpc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Zalecenia dotyczące udziału psychologa w procedurze odebrania dziecka </a:t>
            </a:r>
            <a:b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podlegającego władzy rodzicielskiej lub pozostającego pod opieką:</a:t>
            </a:r>
          </a:p>
          <a:p>
            <a:pPr marL="800100" lvl="1" indent="-342900">
              <a:lnSpc>
                <a:spcPct val="150000"/>
              </a:lnSpc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Czynności przygotowawcze,</a:t>
            </a:r>
          </a:p>
          <a:p>
            <a:pPr marL="800100" lvl="1" indent="-342900">
              <a:lnSpc>
                <a:spcPct val="150000"/>
              </a:lnSpc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Działania psychologa w toku czynności.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4DFD77EC-471A-34B9-DF85-B8EDD2EE9BEA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Obraz 12">
            <a:extLst>
              <a:ext uri="{FF2B5EF4-FFF2-40B4-BE49-F238E27FC236}">
                <a16:creationId xmlns:a16="http://schemas.microsoft.com/office/drawing/2014/main" id="{145344D7-FE7E-6916-5C92-0A39479B6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68512" y="3400012"/>
            <a:ext cx="5832321" cy="8234430"/>
          </a:xfrm>
          <a:prstGeom prst="rect">
            <a:avLst/>
          </a:prstGeom>
        </p:spPr>
      </p:pic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01EFA246-F378-3459-7B30-D4BA9D5981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pic>
        <p:nvPicPr>
          <p:cNvPr id="6" name="Obraz 5" descr="Obraz zawierający wzór, ścieg&#10;&#10;Zawartość wygenerowana przez AI może być niepoprawna.">
            <a:extLst>
              <a:ext uri="{FF2B5EF4-FFF2-40B4-BE49-F238E27FC236}">
                <a16:creationId xmlns:a16="http://schemas.microsoft.com/office/drawing/2014/main" id="{CB2B833C-16A0-761E-A698-98E9F52F5C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4512" y="10083727"/>
            <a:ext cx="3048000" cy="30480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9" name="Tytuł 1">
            <a:extLst>
              <a:ext uri="{FF2B5EF4-FFF2-40B4-BE49-F238E27FC236}">
                <a16:creationId xmlns:a16="http://schemas.microsoft.com/office/drawing/2014/main" id="{8D380860-013C-E0C3-4EC0-3BB1CB3EBE93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648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AC2EC3-DC29-3FA7-DE24-976E65D1AE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8CB919CC-4139-A3A6-DE28-638C9501A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66752DCA-8BD8-7505-6079-9543894605D6}"/>
              </a:ext>
            </a:extLst>
          </p:cNvPr>
          <p:cNvSpPr txBox="1"/>
          <p:nvPr/>
        </p:nvSpPr>
        <p:spPr>
          <a:xfrm>
            <a:off x="1249084" y="3594681"/>
            <a:ext cx="1261129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Cel wzoru bezpiecznej procedury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DE08223D-B97D-398E-7F0F-9D390B5E72F4}"/>
              </a:ext>
            </a:extLst>
          </p:cNvPr>
          <p:cNvSpPr txBox="1"/>
          <p:nvPr/>
        </p:nvSpPr>
        <p:spPr>
          <a:xfrm>
            <a:off x="1162054" y="4699029"/>
            <a:ext cx="21798485" cy="8458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Współpraca interdyscyplinarna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organów, jednostek, instytucji i podmiotów, od których kurator sądowy może zażądać pomocy w realizacji orzeczenia sądu, aby dobro dziecka nie zostało naruszone, a zwłaszcza, aby nie doznało krzywdy fizycznej lub psychicznej:</a:t>
            </a:r>
          </a:p>
          <a:p>
            <a:pPr marL="800100" lvl="1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Policji, </a:t>
            </a:r>
          </a:p>
          <a:p>
            <a:pPr marL="800100" lvl="1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psychologa, </a:t>
            </a:r>
          </a:p>
          <a:p>
            <a:pPr marL="800100" lvl="1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jednostek organizacyjnych pomocy społecznej oraz wspierania rodziny i systemu pieczy zastępczej, </a:t>
            </a:r>
          </a:p>
          <a:p>
            <a:pPr marL="800100" lvl="1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organów samorządu terytorialnego, </a:t>
            </a:r>
          </a:p>
          <a:p>
            <a:pPr marL="800100" lvl="1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stowarzyszeń i organizacji w zakresie ich działania w obszarze wsparcia i pomocy rodzinie,</a:t>
            </a:r>
          </a:p>
          <a:p>
            <a:pPr marL="800100" lvl="1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innej powołanej do tego instytucji.</a:t>
            </a:r>
          </a:p>
          <a:p>
            <a:pPr marL="342900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endParaRPr lang="pl-PL" sz="3200" dirty="0">
              <a:solidFill>
                <a:srgbClr val="203864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3DFB30FD-0195-8476-208A-061D8E0590DD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CAC89D3A-E310-9B6A-91CD-E4E94C49CE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A52316C9-ABD9-89F1-6205-6BEE55217D60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867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EB9331-448B-440F-B959-1AEB1EBA2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59AE33D8-4C26-4C2A-1641-71EBAF68D2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DEF23BC5-9B2E-1239-7B6C-F39BB2B76968}"/>
              </a:ext>
            </a:extLst>
          </p:cNvPr>
          <p:cNvSpPr txBox="1"/>
          <p:nvPr/>
        </p:nvSpPr>
        <p:spPr>
          <a:xfrm>
            <a:off x="1249084" y="3594681"/>
            <a:ext cx="1261129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Współpraca interdyscyplinarna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A05045C2-7AEE-4A04-8E86-39131F1F7A26}"/>
              </a:ext>
            </a:extLst>
          </p:cNvPr>
          <p:cNvSpPr txBox="1"/>
          <p:nvPr/>
        </p:nvSpPr>
        <p:spPr>
          <a:xfrm>
            <a:off x="1162054" y="4699029"/>
            <a:ext cx="21798485" cy="7012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Współpraca powinna być oparta na: </a:t>
            </a:r>
          </a:p>
          <a:p>
            <a:pPr marL="800100" lvl="1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Skutecznych metodach komunikacji, w tym z wykorzystaniem środków porozumiewania się na odległość, </a:t>
            </a:r>
          </a:p>
          <a:p>
            <a:pPr marL="800100" lvl="1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Szybkiej wymianie informacji,</a:t>
            </a:r>
          </a:p>
          <a:p>
            <a:pPr marL="800100" lvl="1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Uprzednio wypracowanych na poziomie lokalnym i przyjętych dobrych praktykach.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Należy przy tym uwzględnić uwarunkowania lokalne, rozumiane jako:</a:t>
            </a:r>
          </a:p>
          <a:p>
            <a:pPr marL="800100" lvl="1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Specyfika rejonu pracy kuratora sądowego (wieś, miasto),</a:t>
            </a:r>
          </a:p>
          <a:p>
            <a:pPr marL="800100" lvl="1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Związana z tym dostępność zasobów lokalnych (właściwy samorząd i organizacje społeczne, które statutowo zajmują się opieką, wychowaniem, resocjalizacją, leczeniem i świadczeniem pomocy społecznej w środowisku otwartym).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EFEE7553-AD05-2937-2167-BDF08E670AD0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670AB566-855F-B46C-417A-AAD18085F6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CC9D9F55-F903-6B4A-D542-8AD2CCA22EED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740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8C4B51-812D-9AD6-2C21-CDAACFBBDB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3727BCC6-E3B1-F506-BC08-2A68B45CCF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2BA6AE5C-1C3D-A5C0-499E-FBA7AD5720B5}"/>
              </a:ext>
            </a:extLst>
          </p:cNvPr>
          <p:cNvSpPr txBox="1"/>
          <p:nvPr/>
        </p:nvSpPr>
        <p:spPr>
          <a:xfrm>
            <a:off x="1249084" y="3594681"/>
            <a:ext cx="1261129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Rola wcześniejszych uzgodnień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54CEF001-C800-6AA3-0003-5DD7182D8271}"/>
              </a:ext>
            </a:extLst>
          </p:cNvPr>
          <p:cNvSpPr txBox="1"/>
          <p:nvPr/>
        </p:nvSpPr>
        <p:spPr>
          <a:xfrm>
            <a:off x="1162054" y="4699029"/>
            <a:ext cx="21798485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Prawidłowe wykonywanie czynności przez osoby, które na żądanie kuratora sądowego mają obowiązek udzielenia mu pomocy przy odebraniu dziecka, powinno być </a:t>
            </a: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przedmiotem wcześniejszych uzgodnień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pomiędzy: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Prezesami sądów rejonowych, 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Kuratorami okręgowymi, 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Kierownikami jednostek organizacyjnych Policji, 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Przedstawicielami jednostek organizacyjnych pomocy społecznej oraz wspierania rodziny i systemu pieczy zastępczej, 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Przedstawicielami innych instytucji i podmiotów wykonujących zadania w zakresie wsparcia i pomocy rodzinie.</a:t>
            </a:r>
          </a:p>
          <a:p>
            <a:pPr marL="914400" lvl="3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</a:pPr>
            <a:r>
              <a:rPr lang="pl-PL" sz="3200" b="1" i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Jest to szczególnie istotne, kiedy z uwagi na dynamiczny charakter sprawy kurator sądowy nie będzie </a:t>
            </a:r>
            <a:br>
              <a:rPr lang="pl-PL" sz="3200" b="1" i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b="1" i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miał możliwości ustalenia przebiegu planowanej czynności bezpośrednio przed jej przeprowadzeniem.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A71CB1F4-5C2A-D617-9CB8-ADBED6E53F12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C5C8BBFD-4848-5700-A43E-FAE14F9A1C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9" name="Tytuł 1">
            <a:extLst>
              <a:ext uri="{FF2B5EF4-FFF2-40B4-BE49-F238E27FC236}">
                <a16:creationId xmlns:a16="http://schemas.microsoft.com/office/drawing/2014/main" id="{8C2D8B01-64E3-EE1D-3947-670ECCE09B59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93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373C45-5D88-B264-3572-92F36C9D1B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2B47E91C-8555-6A18-2371-26702C3842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488373A7-1B79-707E-5E0E-A3724732CE6D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Rola wcześniejszych uzgodnień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0D769DE8-EA19-8ABE-71D8-9DE2A7909771}"/>
              </a:ext>
            </a:extLst>
          </p:cNvPr>
          <p:cNvSpPr txBox="1"/>
          <p:nvPr/>
        </p:nvSpPr>
        <p:spPr>
          <a:xfrm>
            <a:off x="1162054" y="4699029"/>
            <a:ext cx="21798485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Plan działań w przypadku kryzysu – omówienie scenariuszy działań: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 Policją oraz innymi organami, jednostkami, instytucjami i podmiotami zaangażowanymi w czynność przymusowego odebrania dziecka,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jeśli osoba zobowiązana będzie próbowała udaremnić odebranie dziecka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(np. poprzez agresywne zachowanie, odmowę wpuszczenia kuratora sądowego do lokalu, ukrywanie się lub podejmowane próby ucieczki). 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 jednostkami organizacyjnymi pomocy społecznej oraz wspierania rodziny i systemu pieczy zastępczej, psychologiem lub tłumaczem języka obcego, języka migowego, tłumaczem z zakresu komunikacji wspomagającej lub alternatywnej – pod kątem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ich roli w toku realizacji orzeczenia o przymusowym odebraniu dziecka, w tym zwłaszcza w nawiązaniu kontaktu i uzyskaniu współpracy ze strony osoby zobowiązanej, osoby uprawnionej i dziecka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D7FCE137-BB27-E75F-22B1-205EB5D32BB8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B436F81A-A5A5-4F88-4F0A-F4F6B883BE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8F0EDD3F-C811-9CEE-9BE3-7ED21035BB5A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937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8B902C-8920-C4E3-E936-0716C7DDB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88E1A782-7B22-C3B7-599A-88D0F0F3F2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0B8C2D7C-2A0B-CDCE-9807-EC15CE41F361}"/>
              </a:ext>
            </a:extLst>
          </p:cNvPr>
          <p:cNvSpPr txBox="1"/>
          <p:nvPr/>
        </p:nvSpPr>
        <p:spPr>
          <a:xfrm>
            <a:off x="1249084" y="3594681"/>
            <a:ext cx="1261129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Współpraca interdyscyplinarna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74AEE53D-1088-CD43-76B7-F289B5E35D45}"/>
              </a:ext>
            </a:extLst>
          </p:cNvPr>
          <p:cNvSpPr txBox="1"/>
          <p:nvPr/>
        </p:nvSpPr>
        <p:spPr>
          <a:xfrm>
            <a:off x="1162054" y="4699029"/>
            <a:ext cx="21798485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Sposób żądania pomocy: 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kieruje żądanie o udzielenie pomocy do kierownika jednostki organizacyjnej Policji, kierownika jednostki organizacyjnej pomocy społecznej oraz wspierania rodziny i systemu pieczy zastępczej lub innej instytucji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formie pisemnej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wyjątkowych sytuacjach, gdy z okoliczności wynika, że zwłoka w działaniu może stanowić zagrożenie dla życia lub zdrowia dziecka podlegającego władzy rodzicielskiej lub pozostającego pod opieką bądź może dojść do próby udaremnienia wykonania orzeczenia sądu,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żądanie pomocy może nastąpić w formie ustnej.</a:t>
            </a:r>
            <a:endParaRPr lang="pl-PL" sz="3200" dirty="0">
              <a:solidFill>
                <a:srgbClr val="203864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Kierownik danej jednostki niezwłocznie informuje kuratora sądowego o osobach wyznaczonych do udziału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czynności. Kurator omawia z tymi osobami planowany przebieg przymusowego odebrania.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52BFEF79-9E92-6549-B3EC-CC3F8D683838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24C82E5C-9ED5-F7D5-6E9B-B3B454A2C6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1FDF4595-9EB7-2D90-114F-BDBF1F808867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295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EF99A1-9109-D122-D81F-6E2718B034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7D2C726B-35E8-9DEB-C123-440715F744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68267C12-2983-266E-1C3B-864343D4E63B}"/>
              </a:ext>
            </a:extLst>
          </p:cNvPr>
          <p:cNvSpPr txBox="1"/>
          <p:nvPr/>
        </p:nvSpPr>
        <p:spPr>
          <a:xfrm>
            <a:off x="1249084" y="3594681"/>
            <a:ext cx="1261129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Współpraca interdyscyplinarna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D96B9D6B-1660-2807-695D-05774B962EA0}"/>
              </a:ext>
            </a:extLst>
          </p:cNvPr>
          <p:cNvSpPr txBox="1"/>
          <p:nvPr/>
        </p:nvSpPr>
        <p:spPr>
          <a:xfrm>
            <a:off x="1162054" y="4699029"/>
            <a:ext cx="21798485" cy="886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może żądać pomocy w szczególności od: </a:t>
            </a:r>
          </a:p>
          <a:p>
            <a:pPr marL="800100" lvl="2" indent="-3429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Jednostek systemu oświaty, w tym przedszkoli, szkół;</a:t>
            </a:r>
          </a:p>
          <a:p>
            <a:pPr marL="800100" lvl="2" indent="-3429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Żłobków, klubów dziecięcych;</a:t>
            </a:r>
          </a:p>
          <a:p>
            <a:pPr marL="800100" lvl="2" indent="-3429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Ośrodków Pomocy Społecznej;</a:t>
            </a:r>
          </a:p>
          <a:p>
            <a:pPr marL="800100" lvl="2" indent="-3429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Centrów Usług Społecznych;</a:t>
            </a:r>
          </a:p>
          <a:p>
            <a:pPr marL="800100" lvl="2" indent="-3429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Powiatowych Centrów Pomocy Rodzinie;</a:t>
            </a:r>
          </a:p>
          <a:p>
            <a:pPr marL="800100" lvl="2" indent="-3429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Placówek wsparcia dziennego;</a:t>
            </a:r>
          </a:p>
          <a:p>
            <a:pPr marL="800100" lvl="2" indent="-3429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Świetlic środowiskowych, podwórkowych;</a:t>
            </a:r>
          </a:p>
          <a:p>
            <a:pPr marL="800100" lvl="2" indent="-3429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Ognisk wychowawczych;</a:t>
            </a:r>
          </a:p>
          <a:p>
            <a:pPr marL="800100" lvl="2" indent="-3429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Stowarzyszeń i organizacji społecznych.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B33FB343-DE56-DF86-22C1-A3AEA4AA9B89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1DFC3451-7D6E-8BCC-C3F5-905BFCC1EA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AAB846AF-7994-2F6A-6033-FDD190A20868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435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CBB186-EB2B-7638-D4FC-5132E7DE0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20D00F5A-0D38-C70A-5109-70E326B282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4FB3D2E8-14E1-0D28-2923-64F1D88F80E4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Zakresy działań podmiotów uczestniczących w czynnościach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992A1F8C-CE1F-C85D-7754-F0328A2898CC}"/>
              </a:ext>
            </a:extLst>
          </p:cNvPr>
          <p:cNvSpPr txBox="1"/>
          <p:nvPr/>
        </p:nvSpPr>
        <p:spPr>
          <a:xfrm>
            <a:off x="1162054" y="4699029"/>
            <a:ext cx="21798485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Policja: 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 żądanie kuratora sądowego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udziela pomocy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przy czynnościach związanych z przymusowym odebraniem dziecka.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 podstawie orzeczenia sądu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przeszukuje pomieszczenia i inne miejsca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jeśli istnieją uzasadnione podstawy do przypuszczenia, że znajduje się tam dziecko.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 żądanie sądu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ustala miejsce pobytu dziecka.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Zabezpiecza miejsce odebrania dziecka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przed ingerencją w czynność ze strony osób postronnych lub przed próbami udaremnienia odebrania dziecka przez zobowiązanego.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7915A55F-36EA-3766-E86B-E8307A9E398C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8529C943-9332-FA71-30F2-D63DCC9531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0427569D-AFEE-CBFF-53C6-8269E41F5BF2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333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1104DF-6E33-609F-30C4-377D1E6D8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4205E366-F27A-85BA-9E22-1EA34A4ADE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7FC1386B-6129-1493-ED47-1C28460B9166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Zakresy działań podmiotów uczestniczących w czynnościach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F376F9A9-1606-7C55-6FB2-4C58C9386E33}"/>
              </a:ext>
            </a:extLst>
          </p:cNvPr>
          <p:cNvSpPr txBox="1"/>
          <p:nvPr/>
        </p:nvSpPr>
        <p:spPr>
          <a:xfrm>
            <a:off x="1162054" y="4699029"/>
            <a:ext cx="21798485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Policja c.d.: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 prawo zastosować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środki przymusu bezpośredniego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wobec zobowiązanego lub osób postronnych ingerujących w realizację czynności w sytuacji konieczności wyegzekwowania wymaganego prawem zachowania zgodnie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 wydanym przez kuratora sądowego poleceniem,</a:t>
            </a:r>
          </a:p>
          <a:p>
            <a:pPr marL="1371600" lvl="4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</a:pPr>
            <a:r>
              <a:rPr lang="pl-PL" sz="3200" i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przy czym środków przymusu bezpośredniego używa się lub wykorzystuje się je w sposób niezbędny do osiągnięcia celów tego użycia lub wykorzystania, proporcjonalnie do stopnia zagrożenia, wybierając środek o możliwie najmniejszej dolegliwości.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Przeciwdziała czynnościom zmierzającym bezpośrednio do zamachu na życie, zdrowie lub wolność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kuratora sądowego lub innych obecnych osób, w tym osób pomagających mu w realizacji orzeczenia, bądź odpiera taki zamach.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04BEE264-9124-F6AE-74F6-CE052F19318F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66A4D2FE-E458-5108-970F-83D6BDBC26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B1D510C6-4923-F374-A206-E9B8072F9EC0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3493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7555B9-38B0-7A20-1769-E55D28F10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AA74C7A5-99DC-219D-DEA2-5934917EC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5D4AA385-6B1D-07BA-30A6-0809BE54557A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Zakresy działań podmiotów uczestniczących w czynnościach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E7DBB269-DEAC-5917-85CD-6E509910F0B2}"/>
              </a:ext>
            </a:extLst>
          </p:cNvPr>
          <p:cNvSpPr txBox="1"/>
          <p:nvPr/>
        </p:nvSpPr>
        <p:spPr>
          <a:xfrm>
            <a:off x="1162054" y="4699029"/>
            <a:ext cx="21798485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Jednostki organizacyjne pomocy społecznej oraz wspierania rodziny i systemu pieczy zastępczej: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Udostępniają kuratorowi sądowemu posiadane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informacje o środowisku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z którego ma być odebrane dziecko.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Udostępniają kuratorowi sądowemu posiadane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informacje o warunkach lokalowych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miejsca takich jak np. rodzaj budynku, kondygnacja, na której znajduje się lokal, układ pomieszczeń, dodatkowe wejścia/wyjścia,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potencjalne czynniki ryzyka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dla realizacji czynności.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Udzielają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pomocy w nawiązaniu kontaktu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 podopiecznymi.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74C2115A-106F-12C5-3C1E-C18CB53F2015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74968043-3643-B5CE-CCBC-A09C82540F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09409C2C-EE67-03E1-FF94-2CE44D5FF8B8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370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90171A-9F8A-4500-ED37-D19EC6DE2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8622035A-3B3D-E0A0-D3A0-98D4E22934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E406FCBD-B47A-4FAC-600E-01DA635E5196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Zakresy działań podmiotów uczestniczących w czynnościach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1F56CCAE-AAC2-C18D-1C29-D7A18C600A50}"/>
              </a:ext>
            </a:extLst>
          </p:cNvPr>
          <p:cNvSpPr txBox="1"/>
          <p:nvPr/>
        </p:nvSpPr>
        <p:spPr>
          <a:xfrm>
            <a:off x="1162054" y="4699029"/>
            <a:ext cx="2179848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Jednostki systemu oświaty: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 żądanie kuratora sądowego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potwierdzają obecność dziecka w jednostce systemu oświaty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np. szkole lub przedszkolu. 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 żądanie kuratora sądowego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stwarzają warunki do odebrania dziecka z tej jednostki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np. poprzez zlecenie przyprowadzenia go do gabinetu dyrektora, pokoju pedagoga szkolnego lub innego ustalonego wcześniej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 kuratorem sądowym pomieszczenia, w którym ma zostać przekazane pod opiekę osobie uprawnionej.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0B3EBEDE-2B5B-1556-3E3B-70BF0BD6FCE9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66E9356B-09BC-3CDE-9400-59F280350E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08F7D945-8E83-D869-F882-FB3F193D4EA5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794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38CF2E-4F48-7149-94D3-D090BE137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12F8498F-2DED-4FBA-F795-2E235B1476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A23DECB2-BE4F-7349-B7DC-CBD6BE016762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Zakresy działań podmiotów uczestniczących w czynnościach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27EF3216-0CD6-7848-2B9B-18FC7FD74B5C}"/>
              </a:ext>
            </a:extLst>
          </p:cNvPr>
          <p:cNvSpPr txBox="1"/>
          <p:nvPr/>
        </p:nvSpPr>
        <p:spPr>
          <a:xfrm>
            <a:off x="1162054" y="4699029"/>
            <a:ext cx="21798485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itchFamily="2" charset="2"/>
              </a:rPr>
              <a:t>Psycholog: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Pomaga kuratorowi sądowemu i innym zaangażowanym osobom w 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nawiązaniu kontaktu z dzieckiem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Wskazuje adekwatne do poziomu rozwoju dziecka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sposoby komunikowania się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 nim.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Podejmuje działania ukierunkowane na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wyciszenie emocji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dziecka, ewentualnie także osób dorosłych zaangażowanych w czynność.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Psycholog pełni jedynie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rolę doradczą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– nie powinien zakłócać przebiegu czynności, próbować wpływać na decyzje podejmowane przez kuratora sądowego ani dokonywać doraźnej oceny sytuacji opiekuńczo-wychowawczej dziecka.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B1BB2CCC-E940-C1F3-6CA3-774137C823C9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A3404AD4-904C-D14B-FB8B-E7B1DF5A1E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B2E76180-114B-0461-1469-0B476452807E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891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276906-4BB3-1233-C926-99F836AA9A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02E29535-03C7-05B2-5B74-E8D1F0C510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34B61F55-0432-1AAB-BD6B-F35C43BFCC8E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Wytyczne dotyczące etapu realizacji czynności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695ED3E1-756B-D0C0-20CF-BDFE9158517C}"/>
              </a:ext>
            </a:extLst>
          </p:cNvPr>
          <p:cNvSpPr txBox="1"/>
          <p:nvPr/>
        </p:nvSpPr>
        <p:spPr>
          <a:xfrm>
            <a:off x="1162054" y="4699029"/>
            <a:ext cx="21798485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jako organ postępowania wykonawczego: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realizuje czynność przymusowego odebrania dziecka na zlecenie sądu i jako organ postępowania wykonawczego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bierze pod uwagę specyfikę danej sprawy, ustala termin, godzinę i miejsce wykonania orzeczenia sądu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dąży do odebrania dziecka w czasie i miejscu, które dają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największe prawdopodobieństwo skutecznej realizacji orzeczenia sądu i szansę na spokojny przebieg czynności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pPr marL="800100" lvl="2" indent="-3429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sytuacjach, gdy niezbędne było przeprowadzenie dochodzenia w celu ustalenia miejsca pobytu,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jest zobowiązany zaplanować odbiór dziecka z miejsca, w którym ono aktualnie przebywa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E8DBC579-8DDA-A530-68F0-976B3DACCF9C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B7C7E370-D35E-DCCE-855E-DFD2E729C1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80BF5EB1-C8E2-75A9-CBEE-C82FA918DE58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643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C4F2D5-7478-72BE-93CD-34DD7BD1C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A5086D7D-9358-BD92-C945-1514AFCDB5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EDEED328-4B4A-DD8F-4790-B5EC3CD64480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Wytyczne dotyczące etapu realizacji czynności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A3ECC70B-1592-69EF-4A93-A64D88B7E950}"/>
              </a:ext>
            </a:extLst>
          </p:cNvPr>
          <p:cNvSpPr txBox="1"/>
          <p:nvPr/>
        </p:nvSpPr>
        <p:spPr>
          <a:xfrm>
            <a:off x="1162054" y="4699029"/>
            <a:ext cx="21798485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realizuje zlecone czynności,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mając na uwadze dobro dziecka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dążąc przy tym do bezpiecznego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 skutecznego wykonania orzeczenia sądu.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przeprowadza z dzieckiem rozmowę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celu wyjaśnienia mu sytuacji w sposób adekwatny do jego możliwości rozumienia, a także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dąży do wyciszenia jego emocji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Jeżeli wymagają tego potrzeby dziecka,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korzysta z pomocy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psychologa, jednostek organizacyjnych pomocy społecznej oraz wspierania rodziny i systemu pieczy zastępczej, tłumacza języka obcego, języka migowego, tłumacza z zakresu komunikacji wspomagającej lub alternatywnej.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odstępuje od takiej rozmowy, jeżeli wiek dziecka lub poziom jego rozwoju </a:t>
            </a:r>
            <a:b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poznawczego to uniemożliwiają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84B4B9B1-6892-0879-1263-C519BC7A95FC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F68E7811-FBB5-BC87-2A30-C2C94B3E37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3B813C79-5D1F-55C1-F82B-F689A710B651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8123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C25444-475E-F2AB-F3A5-F154FC264D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9CCE52F4-B6B1-7B99-D215-D9FC943A71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F5212C65-AA18-1EF6-51AC-2C4DD9780ABC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Obecność innych osób w toku realizacji czynności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B044F6B3-94B1-995D-8362-59788313DFBE}"/>
              </a:ext>
            </a:extLst>
          </p:cNvPr>
          <p:cNvSpPr txBox="1"/>
          <p:nvPr/>
        </p:nvSpPr>
        <p:spPr>
          <a:xfrm>
            <a:off x="1162054" y="4699029"/>
            <a:ext cx="21798485" cy="8679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toku realizacji czynności poza kuratorem sądowym, osobą zobowiązaną lub inną osobą, pod której opieką przebywa dziecko, oraz osobą uprawnioną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mogą być obecne wyłącznie służby, instytucje, jednostki i podmioty, od których kurator zażądał pomocy w realizacji orzeczenia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Jeżeli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zobowiązany lub inne osoby przeszkadzają kuratorowi sądowemu w wykonaniu orzeczenia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miejscu pobytu dziecka, na jego żądanie Policja usunie te osoby z miejsca wykonywania orzeczenia.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Jeżeli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przedstawiciele mediów zakłócają przebieg realizacji czynności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przez kuratora sądowego lub w inny sposób przekraczają granice określone przepisami prawa, na żądanie kuratora sądowego Policja usunie te osoby z miejsca wykonywania orzeczenia. </a:t>
            </a:r>
          </a:p>
          <a:p>
            <a:pPr lvl="1" indent="-4572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Jeżeli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osoby wykonujące mandat posła lub przedstawiciele placówek dyplomatycznych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zakłócają przebieg czynności bądź w inny sposób przeszkadzają w jej realizacji, kurator sądowy zwraca im uwagę  oraz kieruje do nich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prośbę o zaprzestanie tych działań.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DE467904-7CF8-80F5-847C-AE55CB84C384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D2B3786D-508E-323F-9466-93C4768161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741330DC-5940-5EBC-B51C-C7962EE690DB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3491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859948-0EFD-411C-7641-786FC0BCC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57D6EF4B-83D9-1AEB-CB37-B0852AD7F0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1B22131-D2AD-5A40-8D00-26E86600B626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Rejestrowanie przebiegu czynności przez osoby postronne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C3B6EFE3-1434-29F2-EFCB-433C126967AE}"/>
              </a:ext>
            </a:extLst>
          </p:cNvPr>
          <p:cNvSpPr txBox="1"/>
          <p:nvPr/>
        </p:nvSpPr>
        <p:spPr>
          <a:xfrm>
            <a:off x="1162054" y="4699029"/>
            <a:ext cx="21798485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Jeżeli osoby obecne w toku realizacji czynności rejestrują jej przebieg w formie zdjęć lub nagrań audiowizualnych, kurator sądowy informuje je, że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materiały te nie mogą być upubliczniane bez zgody osób, których wizerunek jest utrwalany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uprzedza te osoby, że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jeżeli będą utrudniać realizację czynności, Policja, na jego żądanie, usunie je z miejsca wykonywania orzeczenia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81A8B1C9-F8AC-192F-0E24-11C15F0CEAFB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CC417515-7BA3-8D8C-DCF5-7F32B52FBB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0B8EAD72-9EC8-55D4-0046-F6E9259A50C8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4124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C5FAD5-6B75-24BA-EBEB-8BE4D72A78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E0C5E089-0F3E-DB90-4215-1AB48962FB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7DA9958C-4A13-F485-2887-C0A0FF95B116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Przekazanie dziecka osobie uprawnionej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05313B2F-2075-6D32-9366-9C9223191BD3}"/>
              </a:ext>
            </a:extLst>
          </p:cNvPr>
          <p:cNvSpPr txBox="1"/>
          <p:nvPr/>
        </p:nvSpPr>
        <p:spPr>
          <a:xfrm>
            <a:off x="1162054" y="4699029"/>
            <a:ext cx="21798485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sądowy, któremu sąd zlecił przymusowe odebranie dziecka,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odbiera je od osoby zobowiązanej lub innej osoby, u której przebywa dziecko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i przekazuje je osobie uprawnionej. Kurator sądowy zachowuje przy tym szczególną ostrożność, aby nie naruszyć dobra dziecka.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razie potrzeby kurator sądowy żąda pomocy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jednostek organizacyjnych pomocy społecznej oraz wspierania rodziny i systemu pieczy zastępczej, psychologa lub innej osoby obecnej w miejscu dokonywania czynności. 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Jeżeli bezpieczeństwo dziecka tego wymaga,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żąda od Policji usunięcia osób zakłócających lub uniemożliwiających odebranie dziecka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od osoby zobowiązanej i przekazanie osobie uprawnionej. 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88805CBB-A6AC-C845-CF0D-0BCE3BE843D5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97D28C90-941D-8AA4-00D2-CE269C05F5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6E343A34-A3C3-AC6A-7507-647819493830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3535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EAC77F-F344-1B41-4144-26BAABF7FC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0371C978-4D1A-7ED4-0CE7-6DA9F12BFA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6D55F86A-C6BA-1AFC-A35C-F6E58F2DEA4E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Przekazanie dziecka osobie uprawnionej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14095A2A-BC58-B899-47B9-4F42B73EF08C}"/>
              </a:ext>
            </a:extLst>
          </p:cNvPr>
          <p:cNvSpPr txBox="1"/>
          <p:nvPr/>
        </p:nvSpPr>
        <p:spPr>
          <a:xfrm>
            <a:off x="1162054" y="4699029"/>
            <a:ext cx="21798485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Pomoc Policji: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Mając na względzie odpowiednie wykorzystanie sił i środków jest wskazane, by policjanci wyznaczeni do udziału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czynności przymusowego odebrania dziecka posiadali niezbędną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wiedzę w obszarze problematyki opiekuńczo-wychowawczej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Tego rodzaju zadania, w miarę możliwości, powinni realizować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policjanci z komórek ds. nieletnich i patologii, dzielnicowi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a w ostateczności policjanci służby patrolowo-interwencyjnej. 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Policjanci, w miarę możliwości, powinni być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nieumundurowani i poruszać się radiowozem nieoznakowanym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6B22A84F-9986-F888-FB3A-4054871BAD0A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E2F33E97-AB82-967B-5320-76B1DDE562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73BDF821-A47C-F35B-5016-F999C5A10586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1658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5BF6DA-C549-0932-3CC5-F07297D327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1E92787A-5F1F-D60C-8ECD-165EFCF125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20844F30-1099-77EA-5AC7-C599D8985E59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Możliwe przeszkody w wykonaniu orzeczenia sądu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71FA8DE8-6088-D7F2-68E9-16034157D81D}"/>
              </a:ext>
            </a:extLst>
          </p:cNvPr>
          <p:cNvSpPr txBox="1"/>
          <p:nvPr/>
        </p:nvSpPr>
        <p:spPr>
          <a:xfrm>
            <a:off x="1162054" y="4699029"/>
            <a:ext cx="21798485" cy="6578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Przykładowe czynniki ryzyka, które mogą wpłynąć na niepowodzenie wykonania orzeczenia sądu o przymusowym odebraniu dziecka: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Ukrywanie miejsca pobytu dziecka.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Podejmowanie działań mających na celu udaremnienie odebrania, w tym zwłaszcza o charakterze oporu, agresji lub grożenia kuratorowi sądowemu lub innym osobom udzielającym mu pomocy w realizacji czynności.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Zakłócenia rozwojowe dziecka utrudniające nawiązanie z nim kontaktu.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Gwałtowne protesty dziecka, w tym np. jego zachowania agresywne lub autoagresywne.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Wcześniejsze nieskuteczne próby odebrania dziecka przez kuratora sądowego.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FD22551D-7907-7058-DF9C-77F7E3E8932C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B5D218F6-9776-2045-63B4-2991F3740C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658AE6B4-52A0-9EE3-6F99-404781E4EC97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7247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7C1BEE-93AF-4A6A-E8E4-CC77782E59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9BE4E19B-24A2-C8E2-A9B6-70B181665B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E19CE019-CADD-893A-5495-735381AD3262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Możliwe przeszkody w wykonaniu orzeczenia sądu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1532D177-D3EB-CC84-ECD4-D44190479915}"/>
              </a:ext>
            </a:extLst>
          </p:cNvPr>
          <p:cNvSpPr txBox="1"/>
          <p:nvPr/>
        </p:nvSpPr>
        <p:spPr>
          <a:xfrm>
            <a:off x="1162054" y="4699029"/>
            <a:ext cx="21798485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Ukrycie dziecka lub udaremnienie wykonania orzeczenia: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Jeżeli przymusowe odebranie dziecka napotyka przeszkody na skutek ukrycia dziecka lub na skutek innej czynności mającej na celu udaremnienie wykonania orzeczenia,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zawiadamia prokuratora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takiej sytuacji prokurator może wszcząć odpowiednie kroki prawne w zależności od okoliczności faktycznych wskazanych przez kuratora sądowego w zawiadomieniu. 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Jeśli zobowiązany odmawia ujawnienia miejsca pobytu dziecka,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sąd na wniosek kuratora sądowego zarządza jego przymusowe sprowadzenie celem złożenia oświadczenia o miejscu pobytu dziecka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Pod względem skutków prawnych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oświadczenie o miejscu pobytu dziecka składane przez osobę zobowiązaną jest równoznaczne ze złożeniem zeznań pod przyrzeczeniem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0942C51F-C27F-2943-CD97-8E68F8C0F944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A5D6F5D2-9FE4-4CAE-1305-29F680E9E6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D89F196F-325D-EBA1-7096-067A2B5BBD7A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4067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556E76-9A87-270B-19E3-1DD6D62901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930667B6-54C8-6539-1EE8-786CA97D1C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E2D6EA65-B808-60A8-06E1-3B4E7B0E30EA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Możliwe przeszkody w wykonaniu orzeczenia sądu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7C8FF346-2BBB-FD2C-26FE-C6B0F58F42CA}"/>
              </a:ext>
            </a:extLst>
          </p:cNvPr>
          <p:cNvSpPr txBox="1"/>
          <p:nvPr/>
        </p:nvSpPr>
        <p:spPr>
          <a:xfrm>
            <a:off x="1162054" y="4699029"/>
            <a:ext cx="21798485" cy="487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Nieznane miejsce pobytu dziecka: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Jeżeli nie jest znane miejsce pobytu dziecka, którego dotyczy orzeczenie sądu,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kieruje do sądu wniosek o wydanie postanowienia o dokonaniu przeszukania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pomieszczeń i innych miejsc, jeżeli istnieją uzasadnione powody do przypuszczenia, że dziecko się tam znajduje. 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Przeszukania dokonuje Policja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 podstawie postanowienia sądu. </a:t>
            </a:r>
          </a:p>
          <a:p>
            <a:pPr lvl="3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endParaRPr lang="pl-PL" sz="3200" dirty="0">
              <a:solidFill>
                <a:srgbClr val="203864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9BD8A018-E57C-6709-22DA-E9853C703FE5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3875EA37-262E-6EED-C90E-D1AD004AC7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CEB95E85-B32A-87A8-9983-98523D41B984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7386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D08AAC-F5C8-7EDA-1729-3B2060B238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AC474C39-9210-C26A-BEF9-09103103E0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D45D4622-8570-CBAD-CD7B-9E43398EDA84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Możliwe przeszkody w wykonaniu orzeczenia sądu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B9A47F77-5417-28AD-2FB3-C3C69AF24142}"/>
              </a:ext>
            </a:extLst>
          </p:cNvPr>
          <p:cNvSpPr txBox="1"/>
          <p:nvPr/>
        </p:nvSpPr>
        <p:spPr>
          <a:xfrm>
            <a:off x="1162054" y="4699029"/>
            <a:ext cx="21798485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Wingdings" panose="05000000000000000000" pitchFamily="2" charset="2"/>
              <a:buChar char="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Przeszukanie pomieszczeń przez Policję: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Przeszukanie powinno być dokonane zgodnie z celem tej czynności, a zatem z zachowaniem umiaru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 poszanowania godności osób, których ono dotyczy, oraz bez wyrządzania niepotrzebnych szkód i dolegliwości.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Policja może wejść do pomieszczeń z użyciem siły, nawet jeśli wiązałoby się to z wyrządzeniem szkód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 dolegliwości, jednakże z zachowaniem umiaru. 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Podczas przeszukania może być obecna osoba, u której dokonywane jest przeszukanie, lub inna wskazana przez nią osoba (o ile nie uniemożliwia to przeszukania lub w istotny sposób go nie utrudnia), a także kurator sądowy oraz osoba uprawniona. 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Jeżeli osoba, u której dokonywane jest przeszukanie jest nieobecna, do przeszukania należy przywołać przynajmniej jednego domownika lub inną osobę.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60CFAA0E-00E3-A2CF-F1D9-BEE2CB7D858B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EBD8E89C-E638-A953-7F78-9CCCC399A9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E6E411D1-85A7-0A9C-644C-1D1B235AE6A4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9677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24D1B4-B17C-40CB-C255-C5A5A4D5F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A8DBF71E-23D2-3F93-1022-A63B532FCE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790F5EC6-C21C-149E-0C09-CC186877B399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Możliwe przeszkody w wykonaniu orzeczenia sądu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5F0E01ED-41AA-95AD-C4C3-B381E84030D8}"/>
              </a:ext>
            </a:extLst>
          </p:cNvPr>
          <p:cNvSpPr txBox="1"/>
          <p:nvPr/>
        </p:nvSpPr>
        <p:spPr>
          <a:xfrm>
            <a:off x="1162054" y="4699029"/>
            <a:ext cx="21798485" cy="623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Wielokrotne nieskuteczne próby realizacji orzeczenia o przymusowym odebraniu dziecka: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Jeżeli realizacja orzeczenia sądu o przymusowym odebraniu dziecka pomimo wielokrotnych prób była nieskuteczna, niezbędne jest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omówienie tej sytuacji podczas spotkania przygotowawczego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 Policją, psychologiem, jednostkami organizacyjnymi pomocy społecznej oraz wspierania rodziny i systemu pieczy zastępczej oraz innymi instytucjami powołanymi dla zapewnienia prawidłowego wykonania orzeczenia sądu.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Konieczne jest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przeanalizowanie czynników, które wpłynęły na uprzednie niepowodzenie realizacji orzeczenia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sądu, sposobu reagowania zarówno dziecka, jak i osób dorosłych w trakcie czynności oraz omówienie i zaplanowanie działań, które mają na celu zminimalizowanie ryzyka ponownego wystąpienia tych czynników.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B98815FF-877A-47F7-1697-5EF68C2C6C9D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08D40A2B-0235-4871-67AB-3B4D368845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0A76895A-4FCC-87B1-843D-3C7C9592CD76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6689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D20E7A-3D0E-7454-B081-4E77AFA3BC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D490AECA-ACDB-6858-F8E6-91FE852CD4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EF7B2E1D-885D-5745-2CB6-DE4EC1C45053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Możliwe przeszkody w wykonaniu orzeczenia sądu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2F185959-8407-B9BB-94D9-E1278753584F}"/>
              </a:ext>
            </a:extLst>
          </p:cNvPr>
          <p:cNvSpPr txBox="1"/>
          <p:nvPr/>
        </p:nvSpPr>
        <p:spPr>
          <a:xfrm>
            <a:off x="1162054" y="4699029"/>
            <a:ext cx="21798485" cy="7825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Czynny opór dziecka bądź zachowania zagrażające jego zdrowiu lub życiu: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Gdy na podstawie dostępnych informacji kurator sądowy przewiduje, że dziecko może stawiać czynny opór, grozić samobójstwem lub podejmować inne działania mogące być zagrożeniem dla jego zdrowia lub życia, korzysta z pomocy psychologa. 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ma prawo wstrzymać się z realizacją orzeczenia do czasu ustania zagrożenia, chyba że wstrzymanie wykonania orzeczenia stwarza poważniejsze zagrożenie dla tej osoby. 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ocenia, czy powinien wstrzymać się z przymusowym odebraniem dziecka. Nie może przy tym powoływać się na dobro dziecka jako podstawę wstrzymania się od czynności, jeżeli pozostawienie małoletniego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dotychczasowym środowisku wiąże się dla niego z poważniejszym zagrożeniem aniżeli wykonanie orzeczenia sądu.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DEDE4C95-7C2D-DC5C-20C7-C5F2A179A5AF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7941BDDD-6D9C-FC77-D5FD-C9F7266CEF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5C255BA6-D6E6-C0F4-BCBC-E6A56AACC2D5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5850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28356E-3291-140A-ADEB-E13FB0A55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14B0592A-A1E0-7BDA-470E-86A19DDF02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D8450013-4344-259A-C6F2-F4B421D8E774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Odebranie dziecka z jednostki systemu oświaty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4D4FF69F-F409-1157-B718-DACE0502CF8A}"/>
              </a:ext>
            </a:extLst>
          </p:cNvPr>
          <p:cNvSpPr txBox="1"/>
          <p:nvPr/>
        </p:nvSpPr>
        <p:spPr>
          <a:xfrm>
            <a:off x="1162054" y="4699029"/>
            <a:ext cx="21798485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Odebranie dziecka przebywającego w jednostce systemu oświaty winno być przeprowadzone nie tylko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 dbałością o dobro dziecka, ale także z poszanowaniem i ochroną godności członków społeczności placówki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Przedstawiciele jednostek systemu oświaty, jednostek organizacyjnych pomocy społecznej oraz wspierania rodziny i systemu pieczy zastępczej oraz innych instytucji i podmiotów, do których może zwrócić się kurator sądowy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 żądaniem udzielania pomocy przy realizacji procedury przymusowego odebrania dziecka podlegającego władzy rodzicielskiej lub pozostającego pod opieką,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są zobowiązani do udzielenia mu pomocy i ścisłej współpracy z kuratorem sądowym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sygnalizuje sądowi przyczyny nieuzasadnionej odmowy udzielenia mu żądanej pomocy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jeżeli zwracał się o jej udzielenie w trybie art. 598</a:t>
            </a:r>
            <a:r>
              <a:rPr lang="pl-PL" sz="3200" baseline="300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12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k.p.c.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CD9977FE-89EB-47C3-1614-A5AD797FB93E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A985F9F1-0B73-4EC9-F0C7-D5CBAA336F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911A22C3-A484-0A53-564A-2481A1DA2B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51511" y="847170"/>
            <a:ext cx="16448216" cy="839587"/>
          </a:xfrm>
        </p:spPr>
        <p:txBody>
          <a:bodyPr>
            <a:normAutofit/>
          </a:bodyPr>
          <a:lstStyle/>
          <a:p>
            <a:pPr algn="l"/>
            <a:r>
              <a:rPr lang="pl-PL" sz="2400" b="1" dirty="0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</a:p>
        </p:txBody>
      </p:sp>
    </p:spTree>
    <p:extLst>
      <p:ext uri="{BB962C8B-B14F-4D97-AF65-F5344CB8AC3E}">
        <p14:creationId xmlns:p14="http://schemas.microsoft.com/office/powerpoint/2010/main" val="21319735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51D11D-AB08-2A29-D08F-6A6CB3ADD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81AFB5B6-F4F7-6F80-6D68-68E2849CB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8E1810CB-55BD-6716-B2C6-46C67E6FFBDB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Odebranie dziecka z jednostki systemu oświaty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4A873BF3-87D9-9DB7-FC57-338061704611}"/>
              </a:ext>
            </a:extLst>
          </p:cNvPr>
          <p:cNvSpPr txBox="1"/>
          <p:nvPr/>
        </p:nvSpPr>
        <p:spPr>
          <a:xfrm>
            <a:off x="1162054" y="4699029"/>
            <a:ext cx="21798485" cy="7825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831919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83191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Przymusowe odebranie dziecka z placówki, w tym jednostki systemu oświaty: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Zdarzają się sytuacje, kiedy odebranie dziecka z jednostki systemu oświaty jest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niezbędne z uwagi na konieczność szybkiego wykonania czynności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bowiem zwłoka w działaniu mogłaby znacznie utrudnić lub uniemożliwić realizację orzeczenia sądu. 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Współpraca osób dorosłych zaangażowanych w czynność przymusowego odebrania dziecka z jednostki systemu oświaty będzie sprzyjać jej sprawnej realizacji, a tym samym minimalizować stres u dziecka.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Zaleca się, by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ustalenie szczegółów realizacji odebrania dziecka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obejmowało np. wyprowadzenie małoletniego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 lekcji przez znanego mu nauczyciela do kuratora sądowego oczekującego w gabinecie dyrektora bądź pokoju pedagoga lub psychologa szkolnego tak, by zminimalizować ryzyko, iż czynność będzie przeprowadzona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obecności innych uczniów.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BA99AF3C-ABAA-12D6-F0E2-D4A61A5E5AB3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5E31D65C-4BCC-3122-3568-58B28D340C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47B529F8-AD41-4026-E541-862294C0D2D7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4353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4EE33C-C81A-56A7-BE18-9D2AA3E2B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52DD93E3-2567-C6E0-7696-5BAF9CFE3D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765AEB5E-D481-8C6B-50F0-C9ACFAF0307A}"/>
              </a:ext>
            </a:extLst>
          </p:cNvPr>
          <p:cNvSpPr txBox="1"/>
          <p:nvPr/>
        </p:nvSpPr>
        <p:spPr>
          <a:xfrm>
            <a:off x="1162054" y="4699029"/>
            <a:ext cx="2179848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</a:pPr>
            <a:r>
              <a:rPr lang="pl-PL" sz="40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Przypadek 1. </a:t>
            </a:r>
            <a:br>
              <a:rPr lang="pl-PL" sz="40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40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Wstrzymanie się z wykonaniem orzeczenia </a:t>
            </a:r>
            <a:br>
              <a:rPr lang="pl-PL" sz="40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40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 nakazaniu powrotu osoby podlegającej władzy rodzicielskiej lub pozostającej pod opieką za granicę w sprawie prowadzonej na podstawie Konwencji Haskiej dotyczącej cywilnych aspektów uprowadzenia dziecka za granicę </a:t>
            </a:r>
          </a:p>
        </p:txBody>
      </p: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74E7A3F5-2DD2-61BC-6D72-0419637610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6A0EB08B-1F85-E780-C307-5DCF50745882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2519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FA82C0-2E7C-3CD1-F479-808FD1764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44AA7291-0C3F-D0D6-1C5E-85AD8BC842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AFDF52D7-64FA-0988-8859-F608B6177B3C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Sytuacja opiekuńczo-wychowawcza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FA8F9490-AE4A-4F00-EBE7-600F92D19A6E}"/>
              </a:ext>
            </a:extLst>
          </p:cNvPr>
          <p:cNvSpPr txBox="1"/>
          <p:nvPr/>
        </p:nvSpPr>
        <p:spPr>
          <a:xfrm>
            <a:off x="1162054" y="4699029"/>
            <a:ext cx="21798485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przeszłości dzieci odebrano matce w jednym z krajów UE i oddano ojcu, jednak matka ponownie je uprowadziła.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Obecnie: orzeczenie o nakazanie powrotu dzieci w terminie 14 dni od uprawomocnienia się postanowienia do jednego z krajów europejskich.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Troje dzieci: 15 lat, 12 lat, 9,5 roku, niemówiące po polsku, niechodzące do szkoły w Polsce.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Uprawniony: ojciec (obcokrajowiec).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Zobowiązana: matka.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Matka obecnie z nowym partnerem, także obcokrajowcem, pracującym zdalnie.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F24509FB-EAF0-EE5E-3ECD-5DF2A9E12331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7A0CCE1C-3CD6-F1D7-9928-6417C4975D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2BE6FA8E-0B86-0BC2-948D-182695510F1A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217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DBADAB-9177-0B5E-06A6-187CE4AB0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69591DE0-B6FB-EB5A-A4C0-961C13266A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2AAFE7FD-E68B-8401-AE8B-2D286D159444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Przebieg realizacji orzeczenia sądu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7A27A79F-F1AE-D21D-7198-BE668CF7C5FC}"/>
              </a:ext>
            </a:extLst>
          </p:cNvPr>
          <p:cNvSpPr txBox="1"/>
          <p:nvPr/>
        </p:nvSpPr>
        <p:spPr>
          <a:xfrm>
            <a:off x="1162054" y="4699029"/>
            <a:ext cx="21798485" cy="8248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Orzeczenie było wykonywane przez kuratorów, którym MS przekazało </a:t>
            </a:r>
            <a:r>
              <a:rPr lang="pl-PL" sz="3200" i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Wzór bezpiecznej procedury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Czynność trwała niemal 6 godzin.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Obecna była Policja oraz tłumacz.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Kuratorzy stworzyli ojcu możliwość przejęcia dzieci, jednakże wobec kategorycznego, wielogodzinnego oporu małoletnich, dzieci i pozostały w aktualnym miejscu zamieszkania.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Wykonanie orzeczenia nie było skuteczne pomimo zapewnienia ochrony policji i przeprowadzenia czynności w miejscu zamieszkania dzieci zgodnie z wytycznymi.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Relacja ojca: 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nie przekazał mu dzieci, ale powiedział mu, że sam może je teraz zabrać (dzieci były w domu, policja zabezpieczyła pozostałe osoby, aby nie przeszkadzały, ojciec był sam, bez pełnomocnika,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był tłumacz, dzieci atakowały ojca fizycznie, nie chciały wyjść).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8594D0FB-164B-22BF-61CC-DDE055609DE3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ADF25599-7D2E-05AC-88DA-C3A73ADD4E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6E671361-78AA-00D2-2295-2CC5DF6113B5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7850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50DEEF-F562-54AA-2F19-948AE8830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C4EB56C4-5909-7639-D5F2-05576CB6C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5FD3F4E0-DE87-2472-7329-7117EED2549E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Zalecenia dotyczące czynności przygotowawczych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4C7B9601-B2B0-E33A-6B7E-892E55D333D5}"/>
              </a:ext>
            </a:extLst>
          </p:cNvPr>
          <p:cNvSpPr txBox="1"/>
          <p:nvPr/>
        </p:nvSpPr>
        <p:spPr>
          <a:xfrm>
            <a:off x="1162054" y="4699029"/>
            <a:ext cx="21798485" cy="8846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</a:pPr>
            <a:r>
              <a:rPr lang="pl-PL" sz="3200" b="1" i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Należy podkreślić, że z opisu przebiegu wykonania orzeczenia wynika, iż kurator stworzył ojcu warunki do skutecznego odebrania dzieci, natomiast ojciec nie podjął działań ukierunkowanych na ich zabranie z miejsca czynności.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Propozycje dodatkowych działań kuratora w ramach czynności przygotowawczych: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Analiza wcześniejszego skutecznego odebrania pod kątem czynników, które pomogły w realizacji czynności.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Spotkanie kuratora sądowego z ojcem, wyjaśnienie mu obowiązujących w Polsce przepisów dotyczących wykonania orzeczenia o przymusowym odebraniu dziecka, omówienie planowanego przebiegu czynności oraz ról poszczególnych osób i służb zaangażowanych w jej realizację.</a:t>
            </a:r>
          </a:p>
          <a:p>
            <a:pPr lvl="2" indent="-457200" algn="just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Ze względu na liczbę dzieci rozważenie zasadności poproszenia ojca o pomoc ze strony dodatkowego, znanego dzieciom  członka rodziny. </a:t>
            </a:r>
          </a:p>
          <a:p>
            <a:pPr lvl="2" indent="-457200" fontAlgn="t">
              <a:lnSpc>
                <a:spcPct val="150000"/>
              </a:lnSpc>
              <a:spcBef>
                <a:spcPts val="400"/>
              </a:spcBef>
              <a:spcAft>
                <a:spcPts val="500"/>
              </a:spcAft>
              <a:buClr>
                <a:srgbClr val="203864"/>
              </a:buClr>
              <a:buFont typeface="Arial" panose="020B0604020202020204" pitchFamily="34" charset="0"/>
              <a:buChar char="•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sądowy omawia z psychologiem możliwości w zakresie wyciszenia emocji dzieci i wsparcia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ojca w takich sposobach reagowania, które zwiększą szansę na współpracę dzieci.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E84B5A04-0E26-AA01-E82A-B7140D98129A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D3B4B09D-29DB-6985-DFF2-CE119D41FF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95E98CCC-2844-55A9-CC5F-CDE44AFAEFAA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5519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67FA58-BA7D-8F28-E4F0-6C110011A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14903BDA-BF07-7B41-3B1F-9561C46788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4AA92714-D13A-5DAD-E76E-19A48E1B5FB6}"/>
              </a:ext>
            </a:extLst>
          </p:cNvPr>
          <p:cNvSpPr txBox="1"/>
          <p:nvPr/>
        </p:nvSpPr>
        <p:spPr>
          <a:xfrm>
            <a:off x="1162054" y="4699029"/>
            <a:ext cx="2179848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</a:pPr>
            <a:r>
              <a:rPr lang="pl-PL" sz="40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Przypadek 2. </a:t>
            </a:r>
            <a:br>
              <a:rPr lang="pl-PL" sz="40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40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Skuteczne wykonanie orzeczenia </a:t>
            </a:r>
            <a:br>
              <a:rPr lang="pl-PL" sz="40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40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 nakazaniu powrotu osoby podlegającej władzy rodzicielskiej lub pozostającej pod opieką za granicę w sprawie prowadzonej na podstawie Konwencji Haskiej dotyczącej cywilnych aspektów uprowadzenia dziecka za granicę </a:t>
            </a:r>
          </a:p>
        </p:txBody>
      </p: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513B60DE-6A19-818E-0183-FE7746A73F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1E10A296-F1F1-C71A-B52E-6E12671B1951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1880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977FF1-3D83-98E4-124D-B729BC33AA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A8E73860-A13B-AC8A-8DF4-C0FCA72733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700227AE-888C-79C7-5F1E-728BBB114F6E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Sytuacja opiekuńczo-wychowawcza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023ACE64-1453-5C18-2FB1-AC7F2404B81E}"/>
              </a:ext>
            </a:extLst>
          </p:cNvPr>
          <p:cNvSpPr txBox="1"/>
          <p:nvPr/>
        </p:nvSpPr>
        <p:spPr>
          <a:xfrm>
            <a:off x="1162054" y="4699029"/>
            <a:ext cx="21798485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Orzeczenie o nakazanie powrotu dzieci do jednego z krajów europejskich.</a:t>
            </a:r>
          </a:p>
          <a:p>
            <a:pPr lvl="1" indent="-4572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Jedno dziecko: 8,5 roku.</a:t>
            </a:r>
          </a:p>
          <a:p>
            <a:pPr lvl="1" indent="-4572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Osoba uprawniona: ojciec (obcokrajowiec; upoważnił inną osobę do udziału w czynności w charakterze uprawnionej).</a:t>
            </a:r>
          </a:p>
          <a:p>
            <a:pPr lvl="1" indent="-457200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Osoba zobowiązana: matka.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7C5C1BA8-E8A2-D3AD-C035-9A88DA605497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7F222B05-BA11-B13C-6116-5315FF7CB4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F8E0F970-5629-8FFF-70D9-B23DA430D12E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4454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0C9D27-D1FA-F407-0F37-D10C240F66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309CA7C2-7622-9942-A7D3-B0BBBF7BD5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BAD170FD-E2CF-3535-BAC3-72EF2AC1D6FE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Przebieg realizacji orzeczenia sądu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6F51D452-B6F5-21E8-3B00-717C06B1DA7E}"/>
              </a:ext>
            </a:extLst>
          </p:cNvPr>
          <p:cNvSpPr txBox="1"/>
          <p:nvPr/>
        </p:nvSpPr>
        <p:spPr>
          <a:xfrm>
            <a:off x="1162054" y="4699029"/>
            <a:ext cx="21798485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Orzeczenie było wykonywane przez kuratorów sądowych, którym MS przekazało </a:t>
            </a:r>
            <a:r>
              <a:rPr lang="pl-PL" sz="3200" i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Wzór bezpiecznej procedury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Sąd wydał postanowienie, w którym od razu zlecił możliwość przeszukania pomieszczeń.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Do wykonania orzeczenia wyznaczono dwóch kuratorów sądowych, którzy byli dobrze rozeznani w środowisku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 niezwłocznie ustalili faktyczne miejsce pobytu dziecka.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Realizując orzeczenie jeden kurator sądowy sprawdzał miejsce, które było wskazane jako miejsce pobytu dziecka, drugi kurator sądowy pojechał do miejsca, w którym dziecko faktycznie przebywało.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toku realizacji czynności była bardzo dobra współpraca z policją.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Dziecko zostało skutecznie odebrane po ok. 2 latach. 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BA4F4193-5852-6084-F995-094764DE5EB1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29CB2ECE-6584-95C4-0F56-AE6C3C7318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903F3DF6-51DF-4C2B-25E6-27656DFC340C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6731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0A1653-68C5-025F-4033-0A81142054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C0074439-8627-C5A8-6936-615BCD0F2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9BF852F5-7C9F-D299-E2B3-A34DFE656E19}"/>
              </a:ext>
            </a:extLst>
          </p:cNvPr>
          <p:cNvSpPr txBox="1"/>
          <p:nvPr/>
        </p:nvSpPr>
        <p:spPr>
          <a:xfrm>
            <a:off x="1162054" y="4699029"/>
            <a:ext cx="2179848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</a:pPr>
            <a:endParaRPr lang="pl-PL" sz="4000" b="1" dirty="0">
              <a:solidFill>
                <a:srgbClr val="203864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lvl="1" algn="ctr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</a:pPr>
            <a:r>
              <a:rPr lang="pl-PL" sz="40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Wyroki </a:t>
            </a:r>
          </a:p>
          <a:p>
            <a:pPr marL="0" lvl="1" algn="ctr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</a:pPr>
            <a:r>
              <a:rPr lang="pl-PL" sz="40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Europejskiego Trybunału Praw Człowieka</a:t>
            </a:r>
          </a:p>
          <a:p>
            <a:pPr marL="0" lvl="1" algn="ctr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</a:pPr>
            <a:r>
              <a:rPr lang="pl-PL" sz="40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dotyczące naruszenia art. 8 Konwencji o ochronie praw człowieka i podstawowych wolności</a:t>
            </a:r>
          </a:p>
        </p:txBody>
      </p: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C891545B-AF14-8020-EF0A-30F152B4BD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A4EAFA9E-575A-3BB9-9405-A2E2ADCC4363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2773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212553-6507-924A-D40C-61C101A530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25D7BBDB-4460-7613-5280-19B311EDBE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85DE05DE-DF83-A481-BA9A-37F9F7E221A1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Skargi do </a:t>
            </a:r>
            <a:r>
              <a:rPr lang="pl-PL" sz="4600" b="1" dirty="0" err="1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ETPCz</a:t>
            </a:r>
            <a:endParaRPr lang="pl-PL" sz="4600" b="1" dirty="0">
              <a:solidFill>
                <a:srgbClr val="203864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FC4627A7-081A-3EF5-435C-A5B399268230}"/>
              </a:ext>
            </a:extLst>
          </p:cNvPr>
          <p:cNvSpPr txBox="1"/>
          <p:nvPr/>
        </p:nvSpPr>
        <p:spPr>
          <a:xfrm>
            <a:off x="1162054" y="4699029"/>
            <a:ext cx="21798485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Skargi do </a:t>
            </a:r>
            <a:r>
              <a:rPr lang="pl-PL" sz="3200" dirty="0" err="1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ETPCz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pl-PL" sz="3200" dirty="0" err="1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składane na podstawie art. 34 Konwencji o Ochronie Praw Człowieka i Podstawowych Wolności, który dotyczy skarg indywidualnych.</a:t>
            </a:r>
          </a:p>
          <a:p>
            <a:pPr marL="914400" lvl="3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</a:pPr>
            <a:r>
              <a:rPr lang="pl-PL" sz="3200" i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Trybunał może przyjmować skargi od każdej osoby, organizacji pozarządowej lub grupy jednostek, która uważa, że stała się ofiarą naruszenia przez jedną z Wysokich Układających się Stron praw zawartych w Konwencji lub jej protokołach. Wysokie Układające się Strony zobowiązują się nie przeszkadzać w żaden sposób skutecznemu wykonywaniu tego prawa.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Skargi dotyczą naruszenia art. 8 Konwencji o ochronie praw człowieka i podstawowych wolności ze względu na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naruszenie prawa do poszanowania życia rodzinnego i prywatnego ze względu na brak podjęcia przez polskie władze wszystkich niezbędnych kroków w celu zapewnienia dostępu osoby skarżącej do dziecka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 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1E7B9F1E-90EC-8398-AF3A-8A6CE3E7B20A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8622A0E4-DA76-4F5A-A2BA-B16F039081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1EB24D25-3AEF-34E0-E7FD-7B7ED9B6584A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7813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8B727D-7895-09A0-6EBF-3D28C4B1D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B1344746-AC1F-FE52-031A-F8098C060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C3CA0E58-F052-F353-E735-AC4A8AB65D72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Skarga nr 34568/08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717BAE99-BBDF-6908-538D-08C337AB71CD}"/>
              </a:ext>
            </a:extLst>
          </p:cNvPr>
          <p:cNvSpPr txBox="1"/>
          <p:nvPr/>
        </p:nvSpPr>
        <p:spPr>
          <a:xfrm>
            <a:off x="1162054" y="4699029"/>
            <a:ext cx="21798485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dniu 5 lipca 2006 roku Sąd Okręgowy zlecił kuratorowi wykonanie postanowienia z dnia 24 maja 2006 roku poprzez przymusowe odebranie dziecka spod opieki ojca.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dniu 14 lipca 2006 roku jeden z kuratorów podjął pierwszą próbę wykonania postanowienia sądu, która się nie powiodła z powodu zachowania ojca, który odmówił wydania J. matce.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 odmówił wezwania asysty Policji oraz poinformowania o wydarzeniach prokuratury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Skarżąca (dalej: uprawiona) zawiadomiła prokuratora, iż jej dziecko zostało porwane przez jej męża. Jednakże prokurator odmówił wszczęcia postępowania karnego, stwierdzając, iż nie zostało popełnione przestępstwo. Postanowienie to zostało utrzymane w mocy przez Sąd.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38E5386E-7B7D-B316-F5DD-883184E6060F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A9CC6362-74BC-8DC9-CCE4-99910F459A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DC84A2EE-1771-196B-2E78-04C3C26AF46B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610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D42E4E-3055-8CA6-7FE9-38DEA9EFCB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30DA04A5-F73D-1047-6833-E171A0A069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53BF776C-480E-5D27-B5A3-EBF2E3530217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Skarga nr 34568/08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426606E2-D98D-0DE9-809C-D288FBC6EB98}"/>
              </a:ext>
            </a:extLst>
          </p:cNvPr>
          <p:cNvSpPr txBox="1"/>
          <p:nvPr/>
        </p:nvSpPr>
        <p:spPr>
          <a:xfrm>
            <a:off x="1162054" y="4699029"/>
            <a:ext cx="21798485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Została zaplanowana kolejna próba odebrania dziecka od ojca, ale uprawniona nie mogła w niej uczestniczyć. Dlatego próba odebrania przymusowego dziecka ojcu została przez kuratora odwołana.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4 miesiące później uprawniona złożyła skargę do Sądu z uwagi na bezczynność kuratorów.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odpowiedzi na skargę Prezes Sądu Rejonowego poinformował matkę, że kuratorzy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otrzymali instrukcję od sędziego rodzinnego, zgodnie z którą mieli zaprzestać prób przymusowego odebrania ojcu dziecka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odpowiedzi na skargi Sąd przyznał, że podczas prób przymusowego odebrania dziecka ojcu doszło do nieprawidłowości. Podkreślił w szczególności, że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przed zarządzeniem przymusowego odebrania dziecka ojcu, powinien on zostać wezwany do jego dobrowolnego wydania. Doprowadziło to do niewykonania postanowienia sądu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0E989AE7-6583-B841-F0F2-FD0DAB61F6C1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4F850186-1734-34CC-A774-43A17C62AB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78A7CAB2-5129-E8D5-D166-52E509F93248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7825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BE6C9B-D99B-DF0E-E17B-F53348FC3C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3978320F-8BC8-6A23-2E5B-77D0B9A138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19142B4E-0087-8BDC-A722-1994A7DCBBE6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Skarga nr 34568/08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644EF48C-18AF-E72A-636A-5D4DB923DD97}"/>
              </a:ext>
            </a:extLst>
          </p:cNvPr>
          <p:cNvSpPr txBox="1"/>
          <p:nvPr/>
        </p:nvSpPr>
        <p:spPr>
          <a:xfrm>
            <a:off x="1162054" y="4699029"/>
            <a:ext cx="21798485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dniu 12 lutego 2007 roku kuratorzy podjęli kolejną próbę odebrania dziecka. Jednakże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zobowiązany udał się </a:t>
            </a:r>
            <a:b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 dzieckiem do sąsiedniego mieszkania. Zarówno kuratorzy, jak i policja odmówili do niego wejścia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dniu 20 lutego 2007 roku Sąd Rejonowy wydał postanowienie zobowiązujące zobowiązanego do dobrowolnego wydania dziecka matce w terminie trzech dni.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 uwagi na to, że ojciec nie zastosował się do tego postanowienia, Sąd wydał postanowienie, którym zlecił kuratorowi przymusowe odebranie dziecka ojcu.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dniu 30 marca 2007 roku kuratorzy podjęli czwartą próbę przymusowego odebrania dziecka podczas jego pobytu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szkole.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Próba ta okazała się nieskuteczna, z uwagi na to, że ojciec dziecka został o jej terminie poinformowany przez jednego z kuratorów i w rezultacie nie przyprowadził dziecka do szkoły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CD9F41B5-080B-1A7B-5023-E26A10C1BA8A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2EEA9A64-454D-1137-C8A3-0AD8230DD9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14936692-C5F6-7A03-050F-483F8F327EFD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2983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4F397A-304E-381E-E847-EF30D2C7EF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F0854003-62A6-0824-848B-A33D06A77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DC367DD4-E9DB-4A3B-0F26-7E357E459646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Skarga nr 34568/08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CFB0B134-0E63-3210-3667-E0B3273EC3FA}"/>
              </a:ext>
            </a:extLst>
          </p:cNvPr>
          <p:cNvSpPr txBox="1"/>
          <p:nvPr/>
        </p:nvSpPr>
        <p:spPr>
          <a:xfrm>
            <a:off x="1162054" y="4699029"/>
            <a:ext cx="21798485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Kuratorzy wyznaczyli terminy kolejnych prób przymusowego odebrania dziecka, jednakże nie doszło do nich, gdyż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uprawniona nie została o nich zawiadomiona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dniu 27 sierpnia 2007 roku jeden z kuratorów podjął kolejną próbę odebrania dziecka, jednakże ojciec dziecka odmówił otwarcia drzwi matce i kuratorowi.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sierpniu 2007 roku były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zobowiązany ukrywał się wraz z dzieckiem, w wyniku czego kuratorzy nie mogli powiadomić go o następnej planowanej próbie przymusowego odebrania dziecka. Kuratorzy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aż do dnia 29 listopada 2007 roku,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nie poinformowali o tym prokuratury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 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(...)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6593A64D-7CC1-6DE6-2741-22739CEE5909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30A58A8A-027F-E350-EEF4-CF484DCE50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783DEDA2-166C-FD61-78DA-7DE983BE02A6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5671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6038C4-ACCF-1E0B-81D1-DBD6E25E5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84AAFD58-BAD8-DE4A-C428-2D7F5D65D4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F27A9BB4-2CF2-CA39-260D-06D8D58D7238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Skarga nr 34568/08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2A9FFCE8-E610-0509-FC4F-E81B93D51A94}"/>
              </a:ext>
            </a:extLst>
          </p:cNvPr>
          <p:cNvSpPr txBox="1"/>
          <p:nvPr/>
        </p:nvSpPr>
        <p:spPr>
          <a:xfrm>
            <a:off x="1162054" y="4699029"/>
            <a:ext cx="21798485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Były mąż uprawnionej, w bliżej nieokreślonym późniejszym terminie, złożył wniosek o przyznanie mu opieki nad synem 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 o zmianę decyzji ograniczającej jego prawa rodzicielskie.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dniu 2 kwietnia 2009 roku Sąd Rejonowy wydał na posiedzeniu niejawnym zarządzenie tymczasowe, mocą którego ustalił, że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do momentu rozstrzygnięcia sprawy co do istoty o opiekę nad dzieckiem miejscem pobytu dziecka będzie miejsce zamieszkania ojca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Sąd wskazał m.in. na fakt, iż dziecko mieszkało z ojcem przed postępowaniem o rozwód </a:t>
            </a:r>
            <a:b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 jego więzi z matką są bardzo słabe.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dniu 13 maja 2009 roku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Sąd oddalił zażalenie matki, stwierdzając, że konieczne było usankcjonowanie istniejącego </a:t>
            </a:r>
            <a:r>
              <a:rPr lang="pl-PL" sz="3200" b="1" i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status quo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jako że J. pozostawał pod opieką ojca od 2006 roku.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Do chwili obecnej J. nie został odebrany spod opieki ojca.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E812EE2F-F82B-4321-ED85-4B36E049E957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9FC032B2-712F-3B56-426C-80EF4321D7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B6892C75-3225-4A94-AEE9-5C63DAD8FA35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1934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905E49-FCF7-206C-5955-CAF55B2CF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A46F1E06-27B1-1F77-48B9-4ACDF5028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B370E067-DC49-0E20-AAA8-6FA81A5F9455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Skarga nr 34568/08 – meritum 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D5FB7621-4F6B-4AED-7964-6D545708E4D9}"/>
              </a:ext>
            </a:extLst>
          </p:cNvPr>
          <p:cNvSpPr txBox="1"/>
          <p:nvPr/>
        </p:nvSpPr>
        <p:spPr>
          <a:xfrm>
            <a:off x="1162054" y="4699029"/>
            <a:ext cx="21798485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Uprawniona zarzuciła, iż władze krajowe nie były w stanie wykonać postanowienia sądu, według którego miejsce pobytu J. powinno znajdować się przy niej.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Stwierdziła, że państwo miało bezwzględny obowiązek podjęcia skutecznych środków prawnych mających na celu ochronę jej prawa do poszanowania życia prywatnego i rodzinnego.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Podniosła także, iż kuratorzy nie wykazywali należytej staranności. Matka bezskutecznie składała skargi do władz krajowych sprawujących nadzór nad kuratorami.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 uwagi na niewykonanie przez władze krajowe ich własnych decyzji, prawo do opieki przyznane uprawnionej okazało się iluzoryczne. Została bowiem zmuszona do spotykania się z synem na warunkach narzuconych przez jej byłego męża, tj. wyłącznie w miejscach publicznych i w jego obecności. Więzi emocjonalne między matką a jej synem zostały trwale naruszone</a:t>
            </a:r>
            <a:r>
              <a:rPr lang="pl-PL" sz="3200" i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  <a:endParaRPr lang="pl-PL" i="1" dirty="0"/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3200D148-E5AC-4A58-2240-7080CF0A5D92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94DD3C42-1817-5792-F2FD-035F94AED5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DC1F5F90-5625-C4B7-D847-4882802BBF46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8941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78BB6B-DF0B-723A-FCD3-EA181C3161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3CB50495-B9D3-0054-DFFF-CCB6905BC8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026646B2-92CA-F9F1-3F99-9C75CB75652B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Uzasadnienia wyroków </a:t>
            </a:r>
            <a:r>
              <a:rPr lang="pl-PL" sz="4600" b="1" dirty="0" err="1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ETPCz</a:t>
            </a:r>
            <a:endParaRPr lang="pl-PL" sz="4600" b="1" dirty="0">
              <a:solidFill>
                <a:srgbClr val="203864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BA5BC50D-627D-5B99-55AA-5941B50862CB}"/>
              </a:ext>
            </a:extLst>
          </p:cNvPr>
          <p:cNvSpPr txBox="1"/>
          <p:nvPr/>
        </p:nvSpPr>
        <p:spPr>
          <a:xfrm>
            <a:off x="1162054" y="4699029"/>
            <a:ext cx="21798485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Spory dotyczące opieki nad dziećmi ze swej natury są niezwykle delikatne dla wszystkich zainteresowanych stron i dla władz krajowych nie jest łatwym zadaniem zapewnienie wykonania orzeczenia sądowego w takim sporze, w którym zachowanie jednego lub obojga rodziców jest dalekie od konstruktywnego.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Jednocześnie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brak współpracy między rodzicami, którzy się rozstali, nie jest okolicznością, która sama w sobie może zwolnić władze z ich pozytywnych obowiązków wynikających z art. 8 </a:t>
            </a:r>
            <a:r>
              <a:rPr lang="pl-PL" sz="3200" b="1" dirty="0" err="1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EKPCz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Nakłada on na władze obowiązek podjęcia środków, które pogodziłyby sprzeczne interesy stron, mając na uwadze nadrzędne interesy dziecka. 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Władze krajowe mają  obowiązek zapewnić skuteczne wykonanie powrotu dziecka, a następnie ustaleń dotyczących kontaktów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ponieważ to one sprawują władzę publiczną i dysponują środkami umożliwiającymi przezwyciężenie problemów utrudniających wykonanie tego powrotu. 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AB0C3D62-56C6-2364-FA2D-AD495336D31E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F8109992-396D-62EC-BAD7-76D60469F5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B690F58E-AC6F-B161-96E5-F91841B96504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2039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A7776-AAFC-8E2A-1307-E0A661DCC0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9487DEEC-FC96-119A-2718-3A1DEEAD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AE8A5919-1F4B-6208-ABE3-47BC13E381C7}"/>
              </a:ext>
            </a:extLst>
          </p:cNvPr>
          <p:cNvSpPr txBox="1"/>
          <p:nvPr/>
        </p:nvSpPr>
        <p:spPr>
          <a:xfrm>
            <a:off x="1249084" y="3594681"/>
            <a:ext cx="1915647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6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Uzasadnienia wyroków </a:t>
            </a:r>
            <a:r>
              <a:rPr lang="pl-PL" sz="4600" b="1" dirty="0" err="1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ETPCz</a:t>
            </a:r>
            <a:endParaRPr lang="pl-PL" sz="4600" b="1" dirty="0">
              <a:solidFill>
                <a:srgbClr val="203864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1B636AA4-34CC-64CE-820F-06821221F937}"/>
              </a:ext>
            </a:extLst>
          </p:cNvPr>
          <p:cNvSpPr txBox="1"/>
          <p:nvPr/>
        </p:nvSpPr>
        <p:spPr>
          <a:xfrm>
            <a:off x="1162054" y="4699029"/>
            <a:ext cx="21798485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Zobowiązanie władz krajowych do podjęcia działań zmierzających do ułatwienia kontaktów osobistych z dzieckiem rodzicowi, któremu po rozwodzie nie przyznano opieki z dzieckiem, nie jest bezwzględne.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Istotą jest to, czy władze krajowe w celu doprowadzenia do skutecznego wykonania decyzji, podjęły wszelkie niezbędne środki, jakich można rozsądnie oczekiwać, w kontekście szczególnych okoliczności faktycznych każdej sprawy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postępowaniach dotyczących dzieci ważnym czynnikiem jest czas, który ma szczególne znaczenie, gdyż zawsze zachodzi niebezpieczeństwo, że wszelkie opóźnienia proceduralne zaowocują de facto rozstrzygnięciem sprawy przed sądem, a proces decyzyjny zapewnia niezbędną ochronę interesu rodzicielskiego. </a:t>
            </a:r>
          </a:p>
          <a:p>
            <a:pPr lvl="1" indent="-457200" algn="just" fontAlgn="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203864"/>
              </a:buClr>
              <a:buFont typeface="Courier New" panose="02070309020205020404" pitchFamily="49" charset="0"/>
              <a:buChar char="o"/>
            </a:pP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osowanie środków przymusu wobec dziecka nie jest pożądane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, a czasem może też być sprzeczne z najlepszym interesem dziecka. Jednocześnie </a:t>
            </a: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stosowanie kar wobec rodzica, z którym mieszka dziecko, nie może być wykluczone </a:t>
            </a:r>
            <a:b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pl-PL" sz="32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sytuacji zachowania tego rodzica niezgodnie z prawem</a:t>
            </a:r>
            <a:r>
              <a:rPr lang="pl-PL" sz="32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2624FB94-D732-6006-FD7B-29D3B85E5F4E}"/>
              </a:ext>
            </a:extLst>
          </p:cNvPr>
          <p:cNvCxnSpPr>
            <a:cxnSpLocks/>
          </p:cNvCxnSpPr>
          <p:nvPr/>
        </p:nvCxnSpPr>
        <p:spPr>
          <a:xfrm>
            <a:off x="1162054" y="4491519"/>
            <a:ext cx="11487146" cy="0"/>
          </a:xfrm>
          <a:prstGeom prst="line">
            <a:avLst/>
          </a:prstGeom>
          <a:ln>
            <a:solidFill>
              <a:srgbClr val="83191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Obraz 13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64A3E974-6C35-7B02-7154-FF457B4692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6" name="Tytuł 1">
            <a:extLst>
              <a:ext uri="{FF2B5EF4-FFF2-40B4-BE49-F238E27FC236}">
                <a16:creationId xmlns:a16="http://schemas.microsoft.com/office/drawing/2014/main" id="{F92EB660-FA2F-452E-36B4-9DDCD2EE7561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5970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BE6070-52A4-E862-CA19-E4B2C05FE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symbol, godło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1924D227-E651-9457-5D51-BF4CB2561A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48" y="705130"/>
            <a:ext cx="1004931" cy="1248362"/>
          </a:xfrm>
          <a:prstGeom prst="rect">
            <a:avLst/>
          </a:prstGeom>
        </p:spPr>
      </p:pic>
      <p:pic>
        <p:nvPicPr>
          <p:cNvPr id="3" name="Obraz 2" descr="Obraz zawierający symbol, Grafika, design&#10;&#10;Zawartość wygenerowana przez sztuczną inteligencję może być niepoprawna.">
            <a:extLst>
              <a:ext uri="{FF2B5EF4-FFF2-40B4-BE49-F238E27FC236}">
                <a16:creationId xmlns:a16="http://schemas.microsoft.com/office/drawing/2014/main" id="{963B1C57-CE33-E039-A668-57010C3CCD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923" y="11829111"/>
            <a:ext cx="3555555" cy="1422856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DF986B4A-D1E9-9A5C-ED18-2CEC1001EDCD}"/>
              </a:ext>
            </a:extLst>
          </p:cNvPr>
          <p:cNvSpPr txBox="1"/>
          <p:nvPr/>
        </p:nvSpPr>
        <p:spPr>
          <a:xfrm>
            <a:off x="7851435" y="5657671"/>
            <a:ext cx="6047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Dziękuję za uwagę</a:t>
            </a:r>
          </a:p>
          <a:p>
            <a:pPr algn="ctr"/>
            <a:endParaRPr lang="pl-PL" dirty="0"/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5975EA3C-B503-85B6-A095-55C5263AE8DC}"/>
              </a:ext>
            </a:extLst>
          </p:cNvPr>
          <p:cNvSpPr txBox="1"/>
          <p:nvPr/>
        </p:nvSpPr>
        <p:spPr>
          <a:xfrm>
            <a:off x="8872467" y="10497016"/>
            <a:ext cx="6637478" cy="1219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l-PL" sz="2800" b="1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Mateusz Korzeniowski</a:t>
            </a:r>
          </a:p>
          <a:p>
            <a:pPr>
              <a:lnSpc>
                <a:spcPct val="150000"/>
              </a:lnSpc>
            </a:pPr>
            <a:r>
              <a:rPr lang="pl-PL" sz="2400" dirty="0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      </a:t>
            </a:r>
            <a:r>
              <a:rPr lang="pl-PL" sz="2400" dirty="0" err="1">
                <a:solidFill>
                  <a:srgbClr val="20386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Mateusz.Korzeniowski@ms.gov.pl</a:t>
            </a:r>
            <a:endParaRPr lang="pl-PL" sz="2400" dirty="0">
              <a:solidFill>
                <a:srgbClr val="203864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6" name="Grafika 5" descr="Adres e-mail z wypełnieniem pełnym">
            <a:extLst>
              <a:ext uri="{FF2B5EF4-FFF2-40B4-BE49-F238E27FC236}">
                <a16:creationId xmlns:a16="http://schemas.microsoft.com/office/drawing/2014/main" id="{5E1F318F-E636-CC43-9D2F-777C5E3C41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872467" y="11259509"/>
            <a:ext cx="457200" cy="457200"/>
          </a:xfrm>
          <a:prstGeom prst="rect">
            <a:avLst/>
          </a:prstGeom>
        </p:spPr>
      </p:pic>
      <p:sp>
        <p:nvSpPr>
          <p:cNvPr id="12" name="Tytuł 1">
            <a:extLst>
              <a:ext uri="{FF2B5EF4-FFF2-40B4-BE49-F238E27FC236}">
                <a16:creationId xmlns:a16="http://schemas.microsoft.com/office/drawing/2014/main" id="{016C9EF9-E667-343E-3E77-28193299AC15}"/>
              </a:ext>
            </a:extLst>
          </p:cNvPr>
          <p:cNvSpPr txBox="1">
            <a:spLocks/>
          </p:cNvSpPr>
          <p:nvPr/>
        </p:nvSpPr>
        <p:spPr>
          <a:xfrm>
            <a:off x="2151511" y="847170"/>
            <a:ext cx="16448216" cy="8395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400" b="1">
                <a:solidFill>
                  <a:schemeClr val="bg1"/>
                </a:solidFill>
              </a:rPr>
              <a:t>Webinarium „Procedura przymusowego odebrania dziecka podlegającego władzy rodzicielskiej lub pozostającego pod opieką w kontekście prawnej ochrony dziecka”, 10 września 2025 r. </a:t>
            </a:r>
            <a:endParaRPr lang="pl-P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88874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Motyw pakietu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1653</TotalTime>
  <Words>5404</Words>
  <Application>Microsoft Office PowerPoint</Application>
  <PresentationFormat>Niestandardowy</PresentationFormat>
  <Paragraphs>282</Paragraphs>
  <Slides>45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45</vt:i4>
      </vt:variant>
    </vt:vector>
  </HeadingPairs>
  <TitlesOfParts>
    <vt:vector size="52" baseType="lpstr">
      <vt:lpstr>Aptos</vt:lpstr>
      <vt:lpstr>Aptos Display</vt:lpstr>
      <vt:lpstr>Arial</vt:lpstr>
      <vt:lpstr>Courier New</vt:lpstr>
      <vt:lpstr>Lato</vt:lpstr>
      <vt:lpstr>Wingdings</vt:lpstr>
      <vt:lpstr>Motyw pakietu Office</vt:lpstr>
      <vt:lpstr>Webinarium „Procedura przymusowego odebrania dziecka podlegającego władzy rodzicielskiej lub pozostającego pod opieką w kontekście prawnej ochrony dziecka”, 10 września 2025 r.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Webinarium „Procedura przymusowego odebrania dziecka podlegającego władzy rodzicielskiej lub pozostającego pod opieką w kontekście prawnej ochrony dziecka”, 10 września 2025 r.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Dosia Szopa</dc:creator>
  <cp:lastModifiedBy>Małgorzata Wojciechowska</cp:lastModifiedBy>
  <cp:revision>114</cp:revision>
  <dcterms:created xsi:type="dcterms:W3CDTF">2025-05-20T22:35:19Z</dcterms:created>
  <dcterms:modified xsi:type="dcterms:W3CDTF">2025-09-02T17:45:21Z</dcterms:modified>
</cp:coreProperties>
</file>